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327" r:id="rId4"/>
    <p:sldId id="258" r:id="rId5"/>
    <p:sldId id="260" r:id="rId6"/>
    <p:sldId id="330" r:id="rId7"/>
    <p:sldId id="328" r:id="rId8"/>
    <p:sldId id="331" r:id="rId9"/>
    <p:sldId id="334" r:id="rId10"/>
    <p:sldId id="332" r:id="rId11"/>
    <p:sldId id="333" r:id="rId12"/>
    <p:sldId id="261" r:id="rId13"/>
    <p:sldId id="336" r:id="rId14"/>
    <p:sldId id="384" r:id="rId15"/>
    <p:sldId id="337" r:id="rId16"/>
    <p:sldId id="340" r:id="rId17"/>
    <p:sldId id="342" r:id="rId18"/>
    <p:sldId id="343" r:id="rId19"/>
    <p:sldId id="338" r:id="rId20"/>
    <p:sldId id="344" r:id="rId21"/>
    <p:sldId id="345" r:id="rId22"/>
    <p:sldId id="346" r:id="rId23"/>
    <p:sldId id="347" r:id="rId24"/>
    <p:sldId id="352" r:id="rId25"/>
    <p:sldId id="348" r:id="rId26"/>
    <p:sldId id="349" r:id="rId27"/>
    <p:sldId id="350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85" r:id="rId37"/>
    <p:sldId id="361" r:id="rId38"/>
    <p:sldId id="363" r:id="rId39"/>
    <p:sldId id="362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6" r:id="rId49"/>
    <p:sldId id="372" r:id="rId50"/>
    <p:sldId id="373" r:id="rId51"/>
    <p:sldId id="374" r:id="rId52"/>
    <p:sldId id="375" r:id="rId53"/>
    <p:sldId id="383" r:id="rId54"/>
    <p:sldId id="377" r:id="rId55"/>
    <p:sldId id="386" r:id="rId56"/>
    <p:sldId id="378" r:id="rId57"/>
    <p:sldId id="379" r:id="rId58"/>
    <p:sldId id="380" r:id="rId59"/>
    <p:sldId id="381" r:id="rId6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3"/>
    <p:restoredTop sz="94706"/>
  </p:normalViewPr>
  <p:slideViewPr>
    <p:cSldViewPr snapToGrid="0">
      <p:cViewPr varScale="1">
        <p:scale>
          <a:sx n="171" d="100"/>
          <a:sy n="171" d="100"/>
        </p:scale>
        <p:origin x="320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00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199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7477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09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403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294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00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397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89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711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420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905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82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31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21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501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114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998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334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194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733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83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566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955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798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187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385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6830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894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209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5561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644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422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280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0560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430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46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4187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143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75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922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555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2571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83280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5966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5977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1602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6474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1412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811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102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13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1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46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3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3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2.jpg"/><Relationship Id="rId5" Type="http://schemas.openxmlformats.org/officeDocument/2006/relationships/image" Target="../media/image56.jpeg"/><Relationship Id="rId10" Type="http://schemas.openxmlformats.org/officeDocument/2006/relationships/image" Target="../media/image71.jpg"/><Relationship Id="rId4" Type="http://schemas.openxmlformats.org/officeDocument/2006/relationships/image" Target="../media/image36.JPG"/><Relationship Id="rId9" Type="http://schemas.openxmlformats.org/officeDocument/2006/relationships/image" Target="../media/image32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jp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240376" y="865091"/>
            <a:ext cx="84758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Genomic epidemiology in the time of SARS-CoV-2</a:t>
            </a:r>
            <a:endParaRPr dirty="0"/>
          </a:p>
        </p:txBody>
      </p:sp>
      <p:sp>
        <p:nvSpPr>
          <p:cNvPr id="89" name="Google Shape;89;p13"/>
          <p:cNvSpPr/>
          <p:nvPr/>
        </p:nvSpPr>
        <p:spPr>
          <a:xfrm>
            <a:off x="59272" y="6211277"/>
            <a:ext cx="1778000" cy="2114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 descr="mdcl_nigh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52922"/>
            <a:ext cx="9144000" cy="2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535637" y="2062617"/>
            <a:ext cx="803686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Andrew G. McArthur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Michael G. DeGroote Institute for Infectious Disease Research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David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Braley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Center for Antibiotic Discovery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Biochemistry &amp; Biomedical Sciences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University, Canada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mcarthurbioinformatics.ca</a:t>
            </a:r>
            <a:r>
              <a:rPr lang="en-US" sz="1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oncov.ca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iidr.mcmaster.ca</a:t>
            </a:r>
            <a:endParaRPr sz="12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2499" y="72569"/>
            <a:ext cx="450823" cy="51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53;p57">
            <a:extLst>
              <a:ext uri="{FF2B5EF4-FFF2-40B4-BE49-F238E27FC236}">
                <a16:creationId xmlns:a16="http://schemas.microsoft.com/office/drawing/2014/main" id="{76905D17-43D7-D140-898F-64F192F0F46A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Winter 2020 – SARS-CoV-2 Bait Capture</a:t>
            </a:r>
            <a:endParaRPr dirty="0"/>
          </a:p>
        </p:txBody>
      </p:sp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8A16B15-B4E6-0A4A-8631-5808BE30E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68" y="948776"/>
            <a:ext cx="1460938" cy="1420577"/>
          </a:xfrm>
          <a:prstGeom prst="rect">
            <a:avLst/>
          </a:prstGeom>
        </p:spPr>
      </p:pic>
      <p:sp>
        <p:nvSpPr>
          <p:cNvPr id="21" name="Google Shape;659;p57">
            <a:extLst>
              <a:ext uri="{FF2B5EF4-FFF2-40B4-BE49-F238E27FC236}">
                <a16:creationId xmlns:a16="http://schemas.microsoft.com/office/drawing/2014/main" id="{CCC4F9BA-4121-8143-880A-6219AE989F11}"/>
              </a:ext>
            </a:extLst>
          </p:cNvPr>
          <p:cNvSpPr txBox="1"/>
          <p:nvPr/>
        </p:nvSpPr>
        <p:spPr>
          <a:xfrm>
            <a:off x="641404" y="2431298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 (McArthur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9C7CA65-4530-A445-A9F7-4561E7AC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3" y="3504440"/>
            <a:ext cx="1851854" cy="185185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764DED4-BDDE-CE4F-A08C-D3AC9C54A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605" y="3504440"/>
            <a:ext cx="1851854" cy="1851854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AAF301C3-BBEF-5E49-93C2-10839078A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7221" y="3504440"/>
            <a:ext cx="4401706" cy="2670626"/>
          </a:xfrm>
          <a:prstGeom prst="rect">
            <a:avLst/>
          </a:prstGeom>
        </p:spPr>
      </p:pic>
      <p:sp>
        <p:nvSpPr>
          <p:cNvPr id="17" name="Google Shape;444;p39">
            <a:extLst>
              <a:ext uri="{FF2B5EF4-FFF2-40B4-BE49-F238E27FC236}">
                <a16:creationId xmlns:a16="http://schemas.microsoft.com/office/drawing/2014/main" id="{409AF3F5-2528-6E4A-B9A5-5F345868EA8E}"/>
              </a:ext>
            </a:extLst>
          </p:cNvPr>
          <p:cNvSpPr txBox="1"/>
          <p:nvPr/>
        </p:nvSpPr>
        <p:spPr>
          <a:xfrm>
            <a:off x="3262851" y="731563"/>
            <a:ext cx="5812221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 Bait Capture Probe Set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/covid-19-baits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Nasir, J.A., D.J. Speicher, R.A. Kozak, H.N. </a:t>
            </a:r>
            <a:r>
              <a:rPr lang="en-CA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Poinar</a:t>
            </a: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M.S. Miller, &amp; A.G. McArthur. 2020. Rapid design of a bait capture platform for culture- and amplification-free next-generation sequencing of SARS-CoV-2. </a:t>
            </a:r>
            <a:r>
              <a:rPr lang="en-CA" sz="1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Preprints</a:t>
            </a: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2020, 2020020385. 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03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851FB4C3-2C27-684F-86DC-EEB95F4307CA}"/>
              </a:ext>
            </a:extLst>
          </p:cNvPr>
          <p:cNvSpPr txBox="1"/>
          <p:nvPr/>
        </p:nvSpPr>
        <p:spPr>
          <a:xfrm>
            <a:off x="3262851" y="731563"/>
            <a:ext cx="5812221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 Bait Capture Probe Set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/covid-19-baits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Nasir, J.A., D.J. Speicher, R.A. Kozak, H.N. </a:t>
            </a:r>
            <a:r>
              <a:rPr lang="en-CA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Poinar</a:t>
            </a: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M.S. Miller, &amp; A.G. McArthur. 2020. Rapid design of a bait capture platform for culture- and amplification-free next-generation sequencing of SARS-CoV-2. </a:t>
            </a:r>
            <a:r>
              <a:rPr lang="en-CA" sz="1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Preprints</a:t>
            </a:r>
            <a:r>
              <a:rPr lang="en-CA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2020, 2020020385. 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9C7CA65-4530-A445-A9F7-4561E7AC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3" y="3504440"/>
            <a:ext cx="1851854" cy="185185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764DED4-BDDE-CE4F-A08C-D3AC9C54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605" y="3504440"/>
            <a:ext cx="1851854" cy="1851854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AAF301C3-BBEF-5E49-93C2-10839078A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221" y="3504440"/>
            <a:ext cx="4401706" cy="26706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E88CA5-F683-A846-B757-53A0ACB38E60}"/>
              </a:ext>
            </a:extLst>
          </p:cNvPr>
          <p:cNvSpPr/>
          <p:nvPr/>
        </p:nvSpPr>
        <p:spPr>
          <a:xfrm>
            <a:off x="6316717" y="4898856"/>
            <a:ext cx="1187669" cy="457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653;p57">
            <a:extLst>
              <a:ext uri="{FF2B5EF4-FFF2-40B4-BE49-F238E27FC236}">
                <a16:creationId xmlns:a16="http://schemas.microsoft.com/office/drawing/2014/main" id="{5B25E129-ACFC-0740-ACDC-435529E07FED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Winter 2020 – SARS-CoV-2 Bait Capture</a:t>
            </a:r>
            <a:endParaRPr dirty="0"/>
          </a:p>
        </p:txBody>
      </p:sp>
      <p:pic>
        <p:nvPicPr>
          <p:cNvPr id="14" name="Picture 1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B95E5E5-B969-DC47-A2AA-D1CC6C0D9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68" y="948776"/>
            <a:ext cx="1460938" cy="1420577"/>
          </a:xfrm>
          <a:prstGeom prst="rect">
            <a:avLst/>
          </a:prstGeom>
        </p:spPr>
      </p:pic>
      <p:sp>
        <p:nvSpPr>
          <p:cNvPr id="15" name="Google Shape;659;p57">
            <a:extLst>
              <a:ext uri="{FF2B5EF4-FFF2-40B4-BE49-F238E27FC236}">
                <a16:creationId xmlns:a16="http://schemas.microsoft.com/office/drawing/2014/main" id="{807ACAE3-891D-B949-8F24-665D08A40857}"/>
              </a:ext>
            </a:extLst>
          </p:cNvPr>
          <p:cNvSpPr txBox="1"/>
          <p:nvPr/>
        </p:nvSpPr>
        <p:spPr>
          <a:xfrm>
            <a:off x="641404" y="2431298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 (McArthur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FE10ECA-C856-C244-AA55-421136DD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0" y="163143"/>
            <a:ext cx="7209418" cy="6001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3B0E80-B4A1-844D-BD75-8E714BD80C1E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83B0E80-B4A1-844D-BD75-8E714BD80C1E}"/>
              </a:ext>
            </a:extLst>
          </p:cNvPr>
          <p:cNvSpPr txBox="1"/>
          <p:nvPr/>
        </p:nvSpPr>
        <p:spPr>
          <a:xfrm>
            <a:off x="0" y="6558771"/>
            <a:ext cx="84930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Banerjee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Isolation, sequence, infectivity and replication kinetics of SARS-CoV-2. </a:t>
            </a:r>
            <a:r>
              <a:rPr lang="en-US" sz="1050" i="1" dirty="0">
                <a:solidFill>
                  <a:schemeClr val="bg1"/>
                </a:solidFill>
              </a:rPr>
              <a:t>Emerging Infectious Diseases</a:t>
            </a:r>
            <a:r>
              <a:rPr lang="en-US" sz="1050" dirty="0">
                <a:solidFill>
                  <a:schemeClr val="bg1"/>
                </a:solidFill>
              </a:rPr>
              <a:t>, 26, 2054-2063. </a:t>
            </a:r>
          </a:p>
        </p:txBody>
      </p:sp>
      <p:pic>
        <p:nvPicPr>
          <p:cNvPr id="4" name="Picture 3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337EBB57-B23D-894B-85C6-0BB56255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5" y="201755"/>
            <a:ext cx="5112071" cy="3045942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99EBE8E-3CAC-BD4F-8FAC-50C7D63D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95" y="3022246"/>
            <a:ext cx="5423338" cy="33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8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968FA11-4FC1-4E46-9EDE-F279FD1D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898650"/>
            <a:ext cx="3022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F3942D-AA25-2344-9515-577D7A4DE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88DAC4-62E1-714D-AA4B-7C7D9E2DC76C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</p:spTree>
    <p:extLst>
      <p:ext uri="{BB962C8B-B14F-4D97-AF65-F5344CB8AC3E}">
        <p14:creationId xmlns:p14="http://schemas.microsoft.com/office/powerpoint/2010/main" val="21735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Diagnostic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Vaccine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769E4D-3F86-5446-99F9-900D6CFC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97041-1B03-7C46-BE15-CA6FA18C33E0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</p:spTree>
    <p:extLst>
      <p:ext uri="{BB962C8B-B14F-4D97-AF65-F5344CB8AC3E}">
        <p14:creationId xmlns:p14="http://schemas.microsoft.com/office/powerpoint/2010/main" val="38910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Diagnostic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Vaccine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Changing biology – infectivity, virulence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Re-infection &amp; immunity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Environmental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7CDAF8-F329-6843-9BFA-F8686718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8EFB1-860B-7249-A7C3-7EAF36287B6D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  <p:pic>
        <p:nvPicPr>
          <p:cNvPr id="3" name="Picture 2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EC370E9A-C56C-8241-BAA6-F49C24C63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23" y="2591174"/>
            <a:ext cx="2174625" cy="1741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525018-A7B4-7847-A4BF-AEC15B7BF4E8}"/>
              </a:ext>
            </a:extLst>
          </p:cNvPr>
          <p:cNvSpPr txBox="1"/>
          <p:nvPr/>
        </p:nvSpPr>
        <p:spPr>
          <a:xfrm>
            <a:off x="5286836" y="4332607"/>
            <a:ext cx="2631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Allison </a:t>
            </a:r>
            <a:r>
              <a:rPr lang="en-US" sz="1050" i="1" dirty="0" err="1">
                <a:solidFill>
                  <a:schemeClr val="bg1"/>
                </a:solidFill>
              </a:rPr>
              <a:t>McGeer</a:t>
            </a:r>
            <a:r>
              <a:rPr lang="en-US" sz="1050" i="1" dirty="0">
                <a:solidFill>
                  <a:schemeClr val="bg1"/>
                </a:solidFill>
              </a:rPr>
              <a:t> - Mount Sinai Hospital</a:t>
            </a:r>
          </a:p>
        </p:txBody>
      </p:sp>
    </p:spTree>
    <p:extLst>
      <p:ext uri="{BB962C8B-B14F-4D97-AF65-F5344CB8AC3E}">
        <p14:creationId xmlns:p14="http://schemas.microsoft.com/office/powerpoint/2010/main" val="2892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Diagnostic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Vaccine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Changing biology – infectivity, virulence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Re-infection &amp; immunity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Environmental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Global and community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Outbreak dynamics</a:t>
            </a:r>
            <a:endParaRPr sz="18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F9DFC-DA01-5145-B09E-E987C00139E4}"/>
              </a:ext>
            </a:extLst>
          </p:cNvPr>
          <p:cNvSpPr/>
          <p:nvPr/>
        </p:nvSpPr>
        <p:spPr>
          <a:xfrm>
            <a:off x="195002" y="3963435"/>
            <a:ext cx="4713330" cy="1186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EE1226-89FC-3E4E-A577-3A0B1220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85BE90-DF97-CD4A-BE9D-76AA04886C55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  <p:pic>
        <p:nvPicPr>
          <p:cNvPr id="12" name="Picture 11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5F2A2741-F32F-A84A-BC7F-3C33AF52F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23" y="2591174"/>
            <a:ext cx="2174625" cy="1741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F142A4-38BC-F246-A78E-C9E4F5E91D18}"/>
              </a:ext>
            </a:extLst>
          </p:cNvPr>
          <p:cNvSpPr txBox="1"/>
          <p:nvPr/>
        </p:nvSpPr>
        <p:spPr>
          <a:xfrm>
            <a:off x="5286836" y="4332607"/>
            <a:ext cx="2631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Allison </a:t>
            </a:r>
            <a:r>
              <a:rPr lang="en-US" sz="1050" i="1" dirty="0" err="1">
                <a:solidFill>
                  <a:schemeClr val="bg1"/>
                </a:solidFill>
              </a:rPr>
              <a:t>McGeer</a:t>
            </a:r>
            <a:r>
              <a:rPr lang="en-US" sz="1050" i="1" dirty="0">
                <a:solidFill>
                  <a:schemeClr val="bg1"/>
                </a:solidFill>
              </a:rPr>
              <a:t> - Mount Sinai Hospital</a:t>
            </a:r>
          </a:p>
        </p:txBody>
      </p:sp>
    </p:spTree>
    <p:extLst>
      <p:ext uri="{BB962C8B-B14F-4D97-AF65-F5344CB8AC3E}">
        <p14:creationId xmlns:p14="http://schemas.microsoft.com/office/powerpoint/2010/main" val="2383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sequence SARS-CoV-2?</a:t>
            </a:r>
            <a:endParaRPr dirty="0"/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585A043B-DC3F-544D-8657-0A49EAF8A5C9}"/>
              </a:ext>
            </a:extLst>
          </p:cNvPr>
          <p:cNvSpPr txBox="1"/>
          <p:nvPr/>
        </p:nvSpPr>
        <p:spPr>
          <a:xfrm>
            <a:off x="572203" y="784114"/>
            <a:ext cx="5812221" cy="560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Validation of </a:t>
            </a:r>
            <a:r>
              <a:rPr lang="en-US" sz="18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 vitro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Diagnostic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Vaccine escape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Changing biology – infectivity, virulence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Re-infection &amp; immunity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Environmental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Global and community transmission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Outbreak dynamics</a:t>
            </a:r>
            <a:endParaRPr sz="18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F9DFC-DA01-5145-B09E-E987C00139E4}"/>
              </a:ext>
            </a:extLst>
          </p:cNvPr>
          <p:cNvSpPr/>
          <p:nvPr/>
        </p:nvSpPr>
        <p:spPr>
          <a:xfrm>
            <a:off x="273269" y="1253028"/>
            <a:ext cx="3090042" cy="52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C2436C-C63D-7948-BAFD-C9F31C0A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415505"/>
            <a:ext cx="1300818" cy="1398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9FCC6-7867-644D-92AB-97863BCF4322}"/>
              </a:ext>
            </a:extLst>
          </p:cNvPr>
          <p:cNvSpPr txBox="1"/>
          <p:nvPr/>
        </p:nvSpPr>
        <p:spPr>
          <a:xfrm>
            <a:off x="6670647" y="1801429"/>
            <a:ext cx="1601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Image courtesy of </a:t>
            </a:r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</a:t>
            </a:r>
          </a:p>
        </p:txBody>
      </p:sp>
      <p:pic>
        <p:nvPicPr>
          <p:cNvPr id="12" name="Picture 11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516324C-4217-9F48-A923-7130AAAB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23" y="2591174"/>
            <a:ext cx="2174625" cy="1741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779313-BB7C-A543-B119-342B008BCFA9}"/>
              </a:ext>
            </a:extLst>
          </p:cNvPr>
          <p:cNvSpPr txBox="1"/>
          <p:nvPr/>
        </p:nvSpPr>
        <p:spPr>
          <a:xfrm>
            <a:off x="5286836" y="4332607"/>
            <a:ext cx="2631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</a:rPr>
              <a:t>Allison </a:t>
            </a:r>
            <a:r>
              <a:rPr lang="en-US" sz="1050" i="1" dirty="0" err="1">
                <a:solidFill>
                  <a:schemeClr val="bg1"/>
                </a:solidFill>
              </a:rPr>
              <a:t>McGeer</a:t>
            </a:r>
            <a:r>
              <a:rPr lang="en-US" sz="1050" i="1" dirty="0">
                <a:solidFill>
                  <a:schemeClr val="bg1"/>
                </a:solidFill>
              </a:rPr>
              <a:t> - Mount Sinai Hospital</a:t>
            </a:r>
          </a:p>
        </p:txBody>
      </p:sp>
    </p:spTree>
    <p:extLst>
      <p:ext uri="{BB962C8B-B14F-4D97-AF65-F5344CB8AC3E}">
        <p14:creationId xmlns:p14="http://schemas.microsoft.com/office/powerpoint/2010/main" val="41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Description automatically generated">
            <a:extLst>
              <a:ext uri="{FF2B5EF4-FFF2-40B4-BE49-F238E27FC236}">
                <a16:creationId xmlns:a16="http://schemas.microsoft.com/office/drawing/2014/main" id="{C0982AB4-7176-5B4A-880B-87F27FAB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1" y="354994"/>
            <a:ext cx="8124497" cy="1645911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6F1373-7A58-E145-9C8F-A7D3D38EE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578" y="2300860"/>
            <a:ext cx="6442841" cy="2454698"/>
          </a:xfrm>
          <a:prstGeom prst="rect">
            <a:avLst/>
          </a:prstGeom>
        </p:spPr>
      </p:pic>
      <p:pic>
        <p:nvPicPr>
          <p:cNvPr id="7" name="Picture 6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50BD0DDC-755B-9042-9048-8CF334D65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531" y="5055514"/>
            <a:ext cx="2702910" cy="1737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Diagnostic Escape Mutations</a:t>
            </a:r>
            <a:endParaRPr dirty="0"/>
          </a:p>
        </p:txBody>
      </p:sp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C38A0CFF-0A98-0849-B771-8CEA4244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2" y="689417"/>
            <a:ext cx="4235668" cy="2825190"/>
          </a:xfrm>
          <a:prstGeom prst="rect">
            <a:avLst/>
          </a:prstGeom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4D1DDCB-F427-EE4B-BB98-01C1897B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433" y="689417"/>
            <a:ext cx="3584027" cy="2571527"/>
          </a:xfrm>
          <a:prstGeom prst="rect">
            <a:avLst/>
          </a:prstGeom>
        </p:spPr>
      </p:pic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B139C7EF-ECD5-ED46-9644-434C1F9A0E53}"/>
              </a:ext>
            </a:extLst>
          </p:cNvPr>
          <p:cNvSpPr txBox="1"/>
          <p:nvPr/>
        </p:nvSpPr>
        <p:spPr>
          <a:xfrm>
            <a:off x="336332" y="3814027"/>
            <a:ext cx="5812221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SeeGene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Assay: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Allplex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COVID assay - can detect 3 different genes -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RdRp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Envelope and Nucleocapsid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Roche; Assay: Cobas SARS-CoV-2 assay - can detect 2 genes, ORF1ab gene (Target 1) and Envelope gene (Target 2)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Altona Diagnostics; Assay: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RealStar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SARS-CoV-2 assay - can detect the Spike and Envelope gene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BGI Genomics; MGI SARS-CoV-2 Assay –  detects the ORF1ab gene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Hamilton Regional Laboratory Medicine Program; Assay: SARS-CoV-2 – detects 2-3 different viral genes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Health Ontario Laboratory; Assay: SARS-CoV-2 – detects 2 different viral gene targets  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A27EE3-432D-CC43-8402-430318A62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848" y="3597057"/>
            <a:ext cx="2477612" cy="16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2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risk for Escape Mutations?</a:t>
            </a:r>
            <a:endParaRPr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B563B96-524C-2F4D-A341-5B81AC88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6" y="653939"/>
            <a:ext cx="8481848" cy="3432253"/>
          </a:xfrm>
          <a:prstGeom prst="rect">
            <a:avLst/>
          </a:prstGeom>
        </p:spPr>
      </p:pic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4BD37B94-9D00-D149-9F0B-75400C1BC0AB}"/>
              </a:ext>
            </a:extLst>
          </p:cNvPr>
          <p:cNvSpPr txBox="1"/>
          <p:nvPr/>
        </p:nvSpPr>
        <p:spPr>
          <a:xfrm>
            <a:off x="331076" y="4183666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~28,000 bp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Intrinsic mutation rate is low due to nonstructural protein 14 (nsp14): 3′-to-5′ exoribonuclease (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and guanine-N7-methyltransferase (N7-MTase) activities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diagnostic or vaccine escape mutations low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of mutations that change biological properties low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Genome analysis must be intolerant of sequencing error!</a:t>
            </a: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7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3;p57">
            <a:extLst>
              <a:ext uri="{FF2B5EF4-FFF2-40B4-BE49-F238E27FC236}">
                <a16:creationId xmlns:a16="http://schemas.microsoft.com/office/drawing/2014/main" id="{3381D952-D37C-D34E-B8E3-11E17D644F83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Problems with Sequencing Error</a:t>
            </a:r>
            <a:endParaRPr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DFC2506-5031-6D4C-A15B-8362AFCE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7" y="1261539"/>
            <a:ext cx="7872349" cy="487650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D424F7-977F-244B-9537-170F22F8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876" y="131557"/>
            <a:ext cx="1455123" cy="9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5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Problems with Sequencing Error</a:t>
            </a:r>
            <a:endParaRPr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7468EFD-6E95-A44E-876A-89A90F2A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0" y="684812"/>
            <a:ext cx="6210708" cy="596377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B75AAC-A69E-5945-A96D-F3AD6F358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876" y="131557"/>
            <a:ext cx="1455123" cy="9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3;p57">
            <a:extLst>
              <a:ext uri="{FF2B5EF4-FFF2-40B4-BE49-F238E27FC236}">
                <a16:creationId xmlns:a16="http://schemas.microsoft.com/office/drawing/2014/main" id="{36C9F9CE-2E15-E24A-8C14-AFDD40A8F7CF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risk for Escape Mutations?</a:t>
            </a:r>
            <a:endParaRPr dirty="0"/>
          </a:p>
        </p:txBody>
      </p:sp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D40510C-B0A5-EF44-BFD9-E7CC5081D0F6}"/>
              </a:ext>
            </a:extLst>
          </p:cNvPr>
          <p:cNvSpPr txBox="1"/>
          <p:nvPr/>
        </p:nvSpPr>
        <p:spPr>
          <a:xfrm>
            <a:off x="2895880" y="1466192"/>
            <a:ext cx="33522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Population Biology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C611596F-0761-584D-85D6-0BBE733DF10A}"/>
              </a:ext>
            </a:extLst>
          </p:cNvPr>
          <p:cNvSpPr txBox="1"/>
          <p:nvPr/>
        </p:nvSpPr>
        <p:spPr>
          <a:xfrm>
            <a:off x="446690" y="2248047"/>
            <a:ext cx="8481848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intrinsic mutation rate					low</a:t>
            </a: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much time has passed, i.e. generations of replication			not much</a:t>
            </a: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big is the population, i.e. how many have been infected? 		33M+</a:t>
            </a: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the population expanding or contracting? Bottlenecks?			varies</a:t>
            </a: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Potential for recombination?						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Arinjay</a:t>
            </a: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Selective pressures?						D614G</a:t>
            </a:r>
          </a:p>
          <a:p>
            <a:pPr lvl="0" algn="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increased thermostability*</a:t>
            </a:r>
            <a:endParaRPr i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BB94A-98BD-7547-B58E-668B9BC5802B}"/>
              </a:ext>
            </a:extLst>
          </p:cNvPr>
          <p:cNvSpPr txBox="1"/>
          <p:nvPr/>
        </p:nvSpPr>
        <p:spPr>
          <a:xfrm>
            <a:off x="0" y="6558771"/>
            <a:ext cx="32688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* Long </a:t>
            </a:r>
            <a:r>
              <a:rPr lang="en-US" sz="1050" i="1" dirty="0">
                <a:solidFill>
                  <a:schemeClr val="bg1"/>
                </a:solidFill>
              </a:rPr>
              <a:t>et a</a:t>
            </a:r>
            <a:r>
              <a:rPr lang="en-US" sz="1050" dirty="0">
                <a:solidFill>
                  <a:schemeClr val="bg1"/>
                </a:solidFill>
              </a:rPr>
              <a:t>l. </a:t>
            </a:r>
            <a:r>
              <a:rPr lang="en-US" sz="1050">
                <a:solidFill>
                  <a:schemeClr val="bg1"/>
                </a:solidFill>
              </a:rPr>
              <a:t>2020. </a:t>
            </a:r>
            <a:r>
              <a:rPr lang="en-US" sz="1050" i="1" dirty="0" err="1">
                <a:solidFill>
                  <a:schemeClr val="bg1"/>
                </a:solidFill>
              </a:rPr>
              <a:t>medRxiv</a:t>
            </a:r>
            <a:r>
              <a:rPr lang="en-US" sz="1050" dirty="0">
                <a:solidFill>
                  <a:schemeClr val="bg1"/>
                </a:solidFill>
              </a:rPr>
              <a:t> 2020.09.22.20199125.</a:t>
            </a:r>
          </a:p>
        </p:txBody>
      </p:sp>
    </p:spTree>
    <p:extLst>
      <p:ext uri="{BB962C8B-B14F-4D97-AF65-F5344CB8AC3E}">
        <p14:creationId xmlns:p14="http://schemas.microsoft.com/office/powerpoint/2010/main" val="6170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7468EFD-6E95-A44E-876A-89A90F2A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0" y="684812"/>
            <a:ext cx="2973522" cy="2855298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B75AAC-A69E-5945-A96D-F3AD6F358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876" y="131557"/>
            <a:ext cx="1455123" cy="949842"/>
          </a:xfrm>
          <a:prstGeom prst="rect">
            <a:avLst/>
          </a:prstGeom>
        </p:spPr>
      </p:pic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9898F4F2-09E7-4E4D-BDD8-228360A89F29}"/>
              </a:ext>
            </a:extLst>
          </p:cNvPr>
          <p:cNvSpPr txBox="1"/>
          <p:nvPr/>
        </p:nvSpPr>
        <p:spPr>
          <a:xfrm>
            <a:off x="336332" y="3814027"/>
            <a:ext cx="5812221" cy="2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SeeGene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Assay: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Allplex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COVID assay - can detect 3 different genes -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RdRp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Envelope and Nucleocapsid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Roche; Assay: Cobas SARS-CoV-2 assay - can detect 2 genes, ORF1ab gene (Target 1) and Envelope gene (Target 2)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Altona Diagnostics; Assay: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RealStar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SARS-CoV-2 assay - can detect the Spike and Envelope gene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BGI Genomics; MGI SARS-CoV-2 Assay –  detects the ORF1ab gene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Hamilton Regional Laboratory Medicine Program; Assay: SARS-CoV-2 – detects 2-3 different viral genes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Health Ontario Laboratory; Assay: SARS-CoV-2 – detects 2 different viral gene targets  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5355FF8C-6A90-284B-B8D5-30693C682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553" y="3814027"/>
            <a:ext cx="2702910" cy="1737585"/>
          </a:xfrm>
          <a:prstGeom prst="rect">
            <a:avLst/>
          </a:prstGeom>
        </p:spPr>
      </p:pic>
      <p:pic>
        <p:nvPicPr>
          <p:cNvPr id="8" name="Picture 7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15CE3CBA-9341-8741-A2EF-2AA4E6A8D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882" y="1355316"/>
            <a:ext cx="2313588" cy="1542392"/>
          </a:xfrm>
          <a:prstGeom prst="rect">
            <a:avLst/>
          </a:prstGeom>
        </p:spPr>
      </p:pic>
      <p:sp>
        <p:nvSpPr>
          <p:cNvPr id="9" name="Google Shape;148;p16">
            <a:extLst>
              <a:ext uri="{FF2B5EF4-FFF2-40B4-BE49-F238E27FC236}">
                <a16:creationId xmlns:a16="http://schemas.microsoft.com/office/drawing/2014/main" id="{85EECCF7-D16F-D546-87DD-B4A59CEE2F54}"/>
              </a:ext>
            </a:extLst>
          </p:cNvPr>
          <p:cNvSpPr txBox="1"/>
          <p:nvPr/>
        </p:nvSpPr>
        <p:spPr>
          <a:xfrm>
            <a:off x="4525559" y="2949819"/>
            <a:ext cx="3881811" cy="43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Ramzi Fattouh</a:t>
            </a:r>
          </a:p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Clinical Microbiologist | Dept. of Lab Medicine</a:t>
            </a:r>
          </a:p>
          <a:p>
            <a:pPr lvl="0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St. Michael's Hospital, Toronto</a:t>
            </a:r>
            <a:endParaRPr sz="1100" dirty="0"/>
          </a:p>
        </p:txBody>
      </p:sp>
      <p:sp>
        <p:nvSpPr>
          <p:cNvPr id="10" name="Google Shape;653;p57">
            <a:extLst>
              <a:ext uri="{FF2B5EF4-FFF2-40B4-BE49-F238E27FC236}">
                <a16:creationId xmlns:a16="http://schemas.microsoft.com/office/drawing/2014/main" id="{4391E5D6-913C-8745-883F-507C5DAB13F4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Diagnostic Escape Mutations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08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800EED83-362E-E743-A792-57995310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1" y="914161"/>
            <a:ext cx="1274272" cy="1911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1218EF-E7B0-EC42-8645-5008DF0065D1}"/>
              </a:ext>
            </a:extLst>
          </p:cNvPr>
          <p:cNvSpPr txBox="1"/>
          <p:nvPr/>
        </p:nvSpPr>
        <p:spPr>
          <a:xfrm>
            <a:off x="826125" y="2825568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024443D-CEDF-5A48-9AC3-4FC61A45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47" y="914161"/>
            <a:ext cx="1911407" cy="1911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2744B6-AD65-1347-B21C-7607E75C953A}"/>
              </a:ext>
            </a:extLst>
          </p:cNvPr>
          <p:cNvSpPr txBox="1"/>
          <p:nvPr/>
        </p:nvSpPr>
        <p:spPr>
          <a:xfrm>
            <a:off x="2344576" y="2825568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Hooman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Derakhshani</a:t>
            </a:r>
            <a:endParaRPr lang="en-US" sz="1050" dirty="0">
              <a:solidFill>
                <a:schemeClr val="bg1"/>
              </a:solidFill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(PDF, McMaster)</a:t>
            </a:r>
          </a:p>
        </p:txBody>
      </p:sp>
      <p:pic>
        <p:nvPicPr>
          <p:cNvPr id="13" name="Picture 12" descr="A close up of a flower&#10;&#10;Description automatically generated">
            <a:extLst>
              <a:ext uri="{FF2B5EF4-FFF2-40B4-BE49-F238E27FC236}">
                <a16:creationId xmlns:a16="http://schemas.microsoft.com/office/drawing/2014/main" id="{85220251-5507-134C-91BB-866BF85B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99" y="914161"/>
            <a:ext cx="2097173" cy="1398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19D442-9D69-1241-A918-D43801E82BA4}"/>
              </a:ext>
            </a:extLst>
          </p:cNvPr>
          <p:cNvSpPr txBox="1"/>
          <p:nvPr/>
        </p:nvSpPr>
        <p:spPr>
          <a:xfrm>
            <a:off x="4767398" y="2312276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Patryk </a:t>
            </a:r>
            <a:r>
              <a:rPr lang="en-US" sz="1050" dirty="0" err="1">
                <a:solidFill>
                  <a:schemeClr val="bg1"/>
                </a:solidFill>
              </a:rPr>
              <a:t>Aftanas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(Sunnybrook)</a:t>
            </a:r>
          </a:p>
        </p:txBody>
      </p:sp>
    </p:spTree>
    <p:extLst>
      <p:ext uri="{BB962C8B-B14F-4D97-AF65-F5344CB8AC3E}">
        <p14:creationId xmlns:p14="http://schemas.microsoft.com/office/powerpoint/2010/main" val="37703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0DB00395-CC1C-C54B-B7FB-C9DBF2BE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85" y="791561"/>
            <a:ext cx="3619500" cy="2247900"/>
          </a:xfrm>
          <a:prstGeom prst="rect">
            <a:avLst/>
          </a:prstGeom>
        </p:spPr>
      </p:pic>
      <p:sp>
        <p:nvSpPr>
          <p:cNvPr id="11" name="Google Shape;148;p16">
            <a:extLst>
              <a:ext uri="{FF2B5EF4-FFF2-40B4-BE49-F238E27FC236}">
                <a16:creationId xmlns:a16="http://schemas.microsoft.com/office/drawing/2014/main" id="{3BA89A85-308F-9740-B788-FA17D2DCDD0C}"/>
              </a:ext>
            </a:extLst>
          </p:cNvPr>
          <p:cNvSpPr txBox="1"/>
          <p:nvPr/>
        </p:nvSpPr>
        <p:spPr>
          <a:xfrm>
            <a:off x="329329" y="2984937"/>
            <a:ext cx="3881811" cy="43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 coli</a:t>
            </a:r>
            <a:endParaRPr sz="1100" i="1" dirty="0"/>
          </a:p>
        </p:txBody>
      </p:sp>
      <p:pic>
        <p:nvPicPr>
          <p:cNvPr id="7" name="Picture 6" descr="A picture containing meter&#10;&#10;Description automatically generated">
            <a:extLst>
              <a:ext uri="{FF2B5EF4-FFF2-40B4-BE49-F238E27FC236}">
                <a16:creationId xmlns:a16="http://schemas.microsoft.com/office/drawing/2014/main" id="{A64A42D4-8FAB-4C48-A1B8-F125A1E3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017" y="791561"/>
            <a:ext cx="3001064" cy="224790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7DC36E5-F1C4-CB46-8499-127F1BE0C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29" y="3436884"/>
            <a:ext cx="4932860" cy="3123117"/>
          </a:xfrm>
          <a:prstGeom prst="rect">
            <a:avLst/>
          </a:prstGeom>
        </p:spPr>
      </p:pic>
      <p:sp>
        <p:nvSpPr>
          <p:cNvPr id="16" name="Google Shape;444;p39">
            <a:extLst>
              <a:ext uri="{FF2B5EF4-FFF2-40B4-BE49-F238E27FC236}">
                <a16:creationId xmlns:a16="http://schemas.microsoft.com/office/drawing/2014/main" id="{C90C0824-85FE-BB44-9814-F39580296EAE}"/>
              </a:ext>
            </a:extLst>
          </p:cNvPr>
          <p:cNvSpPr txBox="1"/>
          <p:nvPr/>
        </p:nvSpPr>
        <p:spPr>
          <a:xfrm>
            <a:off x="5591505" y="3455931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1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9EB5BE78-2432-D04D-BAC4-0FA36C312059}"/>
              </a:ext>
            </a:extLst>
          </p:cNvPr>
          <p:cNvSpPr txBox="1"/>
          <p:nvPr/>
        </p:nvSpPr>
        <p:spPr>
          <a:xfrm>
            <a:off x="1342234" y="2534833"/>
            <a:ext cx="1239601" cy="3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BSL3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52BC98CB-D940-7343-923C-89FBDEBE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983" y="879913"/>
            <a:ext cx="2707482" cy="1650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89499A-52FA-B24F-B47A-2CBF4FD13E86}"/>
              </a:ext>
            </a:extLst>
          </p:cNvPr>
          <p:cNvSpPr txBox="1"/>
          <p:nvPr/>
        </p:nvSpPr>
        <p:spPr>
          <a:xfrm>
            <a:off x="3066983" y="2548829"/>
            <a:ext cx="2476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 err="1">
                <a:solidFill>
                  <a:schemeClr val="bg1"/>
                </a:solidFill>
              </a:rPr>
              <a:t>Arinjay</a:t>
            </a:r>
            <a:r>
              <a:rPr lang="en-US" sz="1050" i="1" dirty="0">
                <a:solidFill>
                  <a:schemeClr val="bg1"/>
                </a:solidFill>
              </a:rPr>
              <a:t> Banerjee and friends</a:t>
            </a:r>
          </a:p>
        </p:txBody>
      </p:sp>
    </p:spTree>
    <p:extLst>
      <p:ext uri="{BB962C8B-B14F-4D97-AF65-F5344CB8AC3E}">
        <p14:creationId xmlns:p14="http://schemas.microsoft.com/office/powerpoint/2010/main" val="30808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8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F05D8EA5-167D-1845-A9E7-AD5F20B9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2" y="109711"/>
            <a:ext cx="1340261" cy="893507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0B91F49-1ABC-184F-89EA-6E8661AD8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19" y="4961313"/>
            <a:ext cx="2397374" cy="169814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8B7E0CE-2D7A-9340-B398-5CBA22AD6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10" y="4965419"/>
            <a:ext cx="2397374" cy="1698140"/>
          </a:xfrm>
          <a:prstGeom prst="rect">
            <a:avLst/>
          </a:prstGeom>
        </p:spPr>
      </p:pic>
      <p:sp>
        <p:nvSpPr>
          <p:cNvPr id="12" name="Google Shape;653;p57">
            <a:extLst>
              <a:ext uri="{FF2B5EF4-FFF2-40B4-BE49-F238E27FC236}">
                <a16:creationId xmlns:a16="http://schemas.microsoft.com/office/drawing/2014/main" id="{96E15867-EC87-6C47-9777-8C2F3304EDF0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SARS-CoV-2</a:t>
            </a:r>
            <a:endParaRPr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73CA955-A45E-CB42-8B8E-44F2D81B5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47" y="1313793"/>
            <a:ext cx="8569105" cy="348943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2235A2A-D168-8C49-92CD-3C544DD5D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985" y="4966132"/>
            <a:ext cx="3157737" cy="171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11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41AA4998-506E-AC4E-B146-74415EF29E53}"/>
              </a:ext>
            </a:extLst>
          </p:cNvPr>
          <p:cNvSpPr txBox="1"/>
          <p:nvPr/>
        </p:nvSpPr>
        <p:spPr>
          <a:xfrm rot="19395742">
            <a:off x="7477744" y="3266427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86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DF6F25C5-DCB5-FA44-BC46-A6D4A97A37EA}"/>
              </a:ext>
            </a:extLst>
          </p:cNvPr>
          <p:cNvSpPr txBox="1"/>
          <p:nvPr/>
        </p:nvSpPr>
        <p:spPr>
          <a:xfrm rot="19395742">
            <a:off x="7477744" y="3266427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C155F-83EF-7D4D-B071-3CA7E4F1CE5D}"/>
              </a:ext>
            </a:extLst>
          </p:cNvPr>
          <p:cNvSpPr/>
          <p:nvPr/>
        </p:nvSpPr>
        <p:spPr>
          <a:xfrm>
            <a:off x="4587458" y="590375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300F35-CD59-2048-B686-847EC3119425}"/>
              </a:ext>
            </a:extLst>
          </p:cNvPr>
          <p:cNvSpPr/>
          <p:nvPr/>
        </p:nvSpPr>
        <p:spPr>
          <a:xfrm>
            <a:off x="4605385" y="5249332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4AB3D2-3664-3740-B41A-7FBA286AB530}"/>
              </a:ext>
            </a:extLst>
          </p:cNvPr>
          <p:cNvSpPr/>
          <p:nvPr/>
        </p:nvSpPr>
        <p:spPr>
          <a:xfrm>
            <a:off x="4542632" y="4621801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F32BDC-B582-2243-946F-4FA5F2A99893}"/>
              </a:ext>
            </a:extLst>
          </p:cNvPr>
          <p:cNvSpPr/>
          <p:nvPr/>
        </p:nvSpPr>
        <p:spPr>
          <a:xfrm>
            <a:off x="4641242" y="396737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454B0971-C4FA-544F-BDE2-FEC182085B0C}"/>
              </a:ext>
            </a:extLst>
          </p:cNvPr>
          <p:cNvSpPr txBox="1"/>
          <p:nvPr/>
        </p:nvSpPr>
        <p:spPr>
          <a:xfrm rot="19395742">
            <a:off x="7477744" y="3266427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EB12B0-8FB9-2543-BFC4-C1F90D9AAC08}"/>
              </a:ext>
            </a:extLst>
          </p:cNvPr>
          <p:cNvSpPr/>
          <p:nvPr/>
        </p:nvSpPr>
        <p:spPr>
          <a:xfrm>
            <a:off x="4587458" y="590375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0432D-27C3-964E-A4FD-8582DD732344}"/>
              </a:ext>
            </a:extLst>
          </p:cNvPr>
          <p:cNvSpPr/>
          <p:nvPr/>
        </p:nvSpPr>
        <p:spPr>
          <a:xfrm>
            <a:off x="4605385" y="5249332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9A967A-3DE5-C149-9F31-086F7E3C2047}"/>
              </a:ext>
            </a:extLst>
          </p:cNvPr>
          <p:cNvSpPr/>
          <p:nvPr/>
        </p:nvSpPr>
        <p:spPr>
          <a:xfrm>
            <a:off x="4542632" y="4621801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5F465-40A7-A440-A318-D465C52A0794}"/>
              </a:ext>
            </a:extLst>
          </p:cNvPr>
          <p:cNvSpPr/>
          <p:nvPr/>
        </p:nvSpPr>
        <p:spPr>
          <a:xfrm>
            <a:off x="4641242" y="396737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F6145749-9340-BF44-ADCB-A28ABE64CF69}"/>
              </a:ext>
            </a:extLst>
          </p:cNvPr>
          <p:cNvSpPr txBox="1"/>
          <p:nvPr/>
        </p:nvSpPr>
        <p:spPr>
          <a:xfrm rot="19395742">
            <a:off x="7588100" y="534420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10x coverage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59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7088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we sequence SARS-CoV-2?</a:t>
            </a:r>
            <a:endParaRPr dirty="0"/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0073F73-9F23-9541-93E1-0596FE71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883846"/>
            <a:ext cx="2476481" cy="1650987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2F6EEC-ED9E-E24C-842B-2A650BA6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99" y="1026345"/>
            <a:ext cx="2047959" cy="1365988"/>
          </a:xfrm>
          <a:prstGeom prst="rect">
            <a:avLst/>
          </a:prstGeom>
        </p:spPr>
      </p:pic>
      <p:sp>
        <p:nvSpPr>
          <p:cNvPr id="11" name="Google Shape;444;p39">
            <a:extLst>
              <a:ext uri="{FF2B5EF4-FFF2-40B4-BE49-F238E27FC236}">
                <a16:creationId xmlns:a16="http://schemas.microsoft.com/office/drawing/2014/main" id="{0F00579E-9919-4147-8A86-22E258BDDF46}"/>
              </a:ext>
            </a:extLst>
          </p:cNvPr>
          <p:cNvSpPr txBox="1"/>
          <p:nvPr/>
        </p:nvSpPr>
        <p:spPr>
          <a:xfrm>
            <a:off x="7001168" y="1429610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4CAD6-ABE3-D84A-81DA-30BC2D12BAA1}"/>
              </a:ext>
            </a:extLst>
          </p:cNvPr>
          <p:cNvCxnSpPr/>
          <p:nvPr/>
        </p:nvCxnSpPr>
        <p:spPr>
          <a:xfrm>
            <a:off x="5739491" y="1631576"/>
            <a:ext cx="1034217" cy="0"/>
          </a:xfrm>
          <a:prstGeom prst="line">
            <a:avLst/>
          </a:prstGeom>
          <a:ln w="508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44;p39">
            <a:extLst>
              <a:ext uri="{FF2B5EF4-FFF2-40B4-BE49-F238E27FC236}">
                <a16:creationId xmlns:a16="http://schemas.microsoft.com/office/drawing/2014/main" id="{9FB5931C-478E-C644-AD67-DCEC9C75B076}"/>
              </a:ext>
            </a:extLst>
          </p:cNvPr>
          <p:cNvSpPr txBox="1"/>
          <p:nvPr/>
        </p:nvSpPr>
        <p:spPr>
          <a:xfrm>
            <a:off x="5591505" y="167851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0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reverse transcriptase</a:t>
            </a:r>
            <a:endParaRPr sz="10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10D3A2E-539D-8E4A-B558-F7E391E58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4" y="3527242"/>
            <a:ext cx="3100861" cy="2224857"/>
          </a:xfrm>
          <a:prstGeom prst="rect">
            <a:avLst/>
          </a:prstGeom>
        </p:spPr>
      </p:pic>
      <p:sp>
        <p:nvSpPr>
          <p:cNvPr id="17" name="Google Shape;653;p57">
            <a:extLst>
              <a:ext uri="{FF2B5EF4-FFF2-40B4-BE49-F238E27FC236}">
                <a16:creationId xmlns:a16="http://schemas.microsoft.com/office/drawing/2014/main" id="{61B78136-74BD-2A4D-9B81-208575079753}"/>
              </a:ext>
            </a:extLst>
          </p:cNvPr>
          <p:cNvSpPr txBox="1"/>
          <p:nvPr/>
        </p:nvSpPr>
        <p:spPr>
          <a:xfrm>
            <a:off x="815788" y="2807539"/>
            <a:ext cx="807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Overlapping PCR Amplicons -&gt; Illumina Sequencing</a:t>
            </a:r>
            <a:endParaRPr dirty="0"/>
          </a:p>
        </p:txBody>
      </p:sp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A1973452-5BDD-3B4B-8C44-94F2539B447C}"/>
              </a:ext>
            </a:extLst>
          </p:cNvPr>
          <p:cNvSpPr txBox="1"/>
          <p:nvPr/>
        </p:nvSpPr>
        <p:spPr>
          <a:xfrm>
            <a:off x="450316" y="5948582"/>
            <a:ext cx="332126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– 30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ARTIC3 – 98 amplicons</a:t>
            </a:r>
          </a:p>
          <a:p>
            <a:pPr lvl="0">
              <a:buClr>
                <a:schemeClr val="lt1"/>
              </a:buClr>
              <a:buSzPts val="2000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628F5100-C5DD-3A44-BDDA-9C7EADBC2500}"/>
              </a:ext>
            </a:extLst>
          </p:cNvPr>
          <p:cNvSpPr txBox="1"/>
          <p:nvPr/>
        </p:nvSpPr>
        <p:spPr>
          <a:xfrm>
            <a:off x="4587458" y="3514379"/>
            <a:ext cx="3321267" cy="32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Culture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obtain large amount of clean DNA of pathogen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fragmentation of DNA – each part of the genome is equally sampled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based computational assembly of the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</a:t>
            </a: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redundant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sequencing of each nucleotide; at least 100x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trike="sngStrik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u="sng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Sequencing error is nearly random</a:t>
            </a:r>
            <a:r>
              <a:rPr lang="en-US" strike="sngStrik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overcome by redundancy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59A5E121-A279-F840-B093-285B4FDD408F}"/>
              </a:ext>
            </a:extLst>
          </p:cNvPr>
          <p:cNvSpPr txBox="1"/>
          <p:nvPr/>
        </p:nvSpPr>
        <p:spPr>
          <a:xfrm rot="19395742">
            <a:off x="7477744" y="3266427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Patient DNA!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DC26DE-50C9-B64F-A086-427469104770}"/>
              </a:ext>
            </a:extLst>
          </p:cNvPr>
          <p:cNvSpPr/>
          <p:nvPr/>
        </p:nvSpPr>
        <p:spPr>
          <a:xfrm>
            <a:off x="4587458" y="590375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5FEB4-E47C-6440-A28F-6423EFDF941C}"/>
              </a:ext>
            </a:extLst>
          </p:cNvPr>
          <p:cNvSpPr/>
          <p:nvPr/>
        </p:nvSpPr>
        <p:spPr>
          <a:xfrm>
            <a:off x="4605385" y="5249332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D75904-ED3C-B746-823E-E4FCC853D0FE}"/>
              </a:ext>
            </a:extLst>
          </p:cNvPr>
          <p:cNvSpPr/>
          <p:nvPr/>
        </p:nvSpPr>
        <p:spPr>
          <a:xfrm>
            <a:off x="4542632" y="4621801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2BDE9-8BAD-C742-AD2B-8B5B7365490A}"/>
              </a:ext>
            </a:extLst>
          </p:cNvPr>
          <p:cNvSpPr/>
          <p:nvPr/>
        </p:nvSpPr>
        <p:spPr>
          <a:xfrm>
            <a:off x="4641242" y="3967377"/>
            <a:ext cx="630000" cy="22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444;p39">
            <a:extLst>
              <a:ext uri="{FF2B5EF4-FFF2-40B4-BE49-F238E27FC236}">
                <a16:creationId xmlns:a16="http://schemas.microsoft.com/office/drawing/2014/main" id="{F9C0894B-02EA-3643-9CA9-A7A250B6857E}"/>
              </a:ext>
            </a:extLst>
          </p:cNvPr>
          <p:cNvSpPr txBox="1"/>
          <p:nvPr/>
        </p:nvSpPr>
        <p:spPr>
          <a:xfrm rot="19395742">
            <a:off x="7588100" y="5344201"/>
            <a:ext cx="1692163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10x coverage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44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323D7EA-DDD1-A14E-B970-676BC2734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898650"/>
            <a:ext cx="3022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CBA8BEB1-19B2-6640-9083-80548F3570B0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74C556-DC01-1347-B11B-F62FF4DB9B0B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25" name="Picture 2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88808B7-0CB0-EB43-BB81-530DEE7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26" name="Google Shape;659;p57">
            <a:extLst>
              <a:ext uri="{FF2B5EF4-FFF2-40B4-BE49-F238E27FC236}">
                <a16:creationId xmlns:a16="http://schemas.microsoft.com/office/drawing/2014/main" id="{0C270BF2-5491-1447-A94B-CA31467772FE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oogle Shape;692;p59">
            <a:extLst>
              <a:ext uri="{FF2B5EF4-FFF2-40B4-BE49-F238E27FC236}">
                <a16:creationId xmlns:a16="http://schemas.microsoft.com/office/drawing/2014/main" id="{C461F435-F5D9-BD47-B07C-6B4E20AAE3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3370" y="970972"/>
            <a:ext cx="1961635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693;p59">
            <a:extLst>
              <a:ext uri="{FF2B5EF4-FFF2-40B4-BE49-F238E27FC236}">
                <a16:creationId xmlns:a16="http://schemas.microsoft.com/office/drawing/2014/main" id="{21789FC7-A2FA-9E42-AD50-0A6BA7CC40E9}"/>
              </a:ext>
            </a:extLst>
          </p:cNvPr>
          <p:cNvSpPr txBox="1"/>
          <p:nvPr/>
        </p:nvSpPr>
        <p:spPr>
          <a:xfrm>
            <a:off x="2522049" y="2366110"/>
            <a:ext cx="16294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erson wearing a hat&#10;&#10;Description automatically generated">
            <a:extLst>
              <a:ext uri="{FF2B5EF4-FFF2-40B4-BE49-F238E27FC236}">
                <a16:creationId xmlns:a16="http://schemas.microsoft.com/office/drawing/2014/main" id="{856B7CBA-893B-D34E-9BC9-8BBE89332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82" y="2806605"/>
            <a:ext cx="1738482" cy="1738482"/>
          </a:xfrm>
          <a:prstGeom prst="rect">
            <a:avLst/>
          </a:prstGeom>
        </p:spPr>
      </p:pic>
      <p:sp>
        <p:nvSpPr>
          <p:cNvPr id="31" name="Google Shape;693;p59">
            <a:extLst>
              <a:ext uri="{FF2B5EF4-FFF2-40B4-BE49-F238E27FC236}">
                <a16:creationId xmlns:a16="http://schemas.microsoft.com/office/drawing/2014/main" id="{29D8FEAF-6875-144C-87B0-BB579F86EE9C}"/>
              </a:ext>
            </a:extLst>
          </p:cNvPr>
          <p:cNvSpPr txBox="1"/>
          <p:nvPr/>
        </p:nvSpPr>
        <p:spPr>
          <a:xfrm>
            <a:off x="381482" y="4595498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7746AE6-513C-8849-861F-7F80C4DEE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983" y="2815009"/>
            <a:ext cx="2914586" cy="1368433"/>
          </a:xfrm>
          <a:prstGeom prst="rect">
            <a:avLst/>
          </a:prstGeom>
        </p:spPr>
      </p:pic>
      <p:sp>
        <p:nvSpPr>
          <p:cNvPr id="32" name="Google Shape;693;p59">
            <a:extLst>
              <a:ext uri="{FF2B5EF4-FFF2-40B4-BE49-F238E27FC236}">
                <a16:creationId xmlns:a16="http://schemas.microsoft.com/office/drawing/2014/main" id="{73E4B31C-9C43-1F40-8C7C-611F8AB6D731}"/>
              </a:ext>
            </a:extLst>
          </p:cNvPr>
          <p:cNvSpPr txBox="1"/>
          <p:nvPr/>
        </p:nvSpPr>
        <p:spPr>
          <a:xfrm>
            <a:off x="4402742" y="4204691"/>
            <a:ext cx="24995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Kendrick Smith (Perimeter Institute)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2EEC220-F7A4-7E46-820F-32D218D09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611" y="2815009"/>
            <a:ext cx="1812725" cy="1812725"/>
          </a:xfrm>
          <a:prstGeom prst="rect">
            <a:avLst/>
          </a:prstGeom>
        </p:spPr>
      </p:pic>
      <p:sp>
        <p:nvSpPr>
          <p:cNvPr id="33" name="Google Shape;693;p59">
            <a:extLst>
              <a:ext uri="{FF2B5EF4-FFF2-40B4-BE49-F238E27FC236}">
                <a16:creationId xmlns:a16="http://schemas.microsoft.com/office/drawing/2014/main" id="{9763C469-6B6E-3F4B-809F-9457F822A58B}"/>
              </a:ext>
            </a:extLst>
          </p:cNvPr>
          <p:cNvSpPr txBox="1"/>
          <p:nvPr/>
        </p:nvSpPr>
        <p:spPr>
          <a:xfrm>
            <a:off x="2384611" y="4643390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Natalie Knox (PHAC)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Google Shape;444;p39">
            <a:extLst>
              <a:ext uri="{FF2B5EF4-FFF2-40B4-BE49-F238E27FC236}">
                <a16:creationId xmlns:a16="http://schemas.microsoft.com/office/drawing/2014/main" id="{6863A4B5-15F5-A04E-BFA7-F5250CB200A7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08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CBA8BEB1-19B2-6640-9083-80548F3570B0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74C556-DC01-1347-B11B-F62FF4DB9B0B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25" name="Picture 2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88808B7-0CB0-EB43-BB81-530DEE7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" y="964269"/>
            <a:ext cx="1460938" cy="1420577"/>
          </a:xfrm>
          <a:prstGeom prst="rect">
            <a:avLst/>
          </a:prstGeom>
        </p:spPr>
      </p:pic>
      <p:sp>
        <p:nvSpPr>
          <p:cNvPr id="26" name="Google Shape;659;p57">
            <a:extLst>
              <a:ext uri="{FF2B5EF4-FFF2-40B4-BE49-F238E27FC236}">
                <a16:creationId xmlns:a16="http://schemas.microsoft.com/office/drawing/2014/main" id="{0C270BF2-5491-1447-A94B-CA31467772FE}"/>
              </a:ext>
            </a:extLst>
          </p:cNvPr>
          <p:cNvSpPr txBox="1"/>
          <p:nvPr/>
        </p:nvSpPr>
        <p:spPr>
          <a:xfrm>
            <a:off x="0" y="2366110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oogle Shape;692;p59">
            <a:extLst>
              <a:ext uri="{FF2B5EF4-FFF2-40B4-BE49-F238E27FC236}">
                <a16:creationId xmlns:a16="http://schemas.microsoft.com/office/drawing/2014/main" id="{C461F435-F5D9-BD47-B07C-6B4E20AAE3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3370" y="970972"/>
            <a:ext cx="1961635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693;p59">
            <a:extLst>
              <a:ext uri="{FF2B5EF4-FFF2-40B4-BE49-F238E27FC236}">
                <a16:creationId xmlns:a16="http://schemas.microsoft.com/office/drawing/2014/main" id="{21789FC7-A2FA-9E42-AD50-0A6BA7CC40E9}"/>
              </a:ext>
            </a:extLst>
          </p:cNvPr>
          <p:cNvSpPr txBox="1"/>
          <p:nvPr/>
        </p:nvSpPr>
        <p:spPr>
          <a:xfrm>
            <a:off x="2522049" y="2366110"/>
            <a:ext cx="16294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Google Shape;444;p39">
            <a:extLst>
              <a:ext uri="{FF2B5EF4-FFF2-40B4-BE49-F238E27FC236}">
                <a16:creationId xmlns:a16="http://schemas.microsoft.com/office/drawing/2014/main" id="{51B3944C-F746-DE41-BE80-80C2BD9756C4}"/>
              </a:ext>
            </a:extLst>
          </p:cNvPr>
          <p:cNvSpPr txBox="1"/>
          <p:nvPr/>
        </p:nvSpPr>
        <p:spPr>
          <a:xfrm>
            <a:off x="7881291" y="618301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Nasir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R.A. Kozak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A.R.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K.M. Smith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Maguire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Alruwaili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Banerjee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B.P.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Alcock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N.C. Knox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K. Mossman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 Wang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J.A.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Hiscox</a:t>
            </a:r>
            <a:endParaRPr lang="en-US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A.G. McArthur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</a:t>
            </a:r>
            <a:r>
              <a:rPr lang="en-US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endParaRPr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0B3DA6-1B92-B343-BB3E-29B83FC62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281" y="1197718"/>
            <a:ext cx="3097114" cy="5361053"/>
          </a:xfrm>
          <a:prstGeom prst="rect">
            <a:avLst/>
          </a:prstGeom>
        </p:spPr>
      </p:pic>
      <p:pic>
        <p:nvPicPr>
          <p:cNvPr id="18" name="Picture 17" descr="A picture containing green&#10;&#10;Description automatically generated">
            <a:extLst>
              <a:ext uri="{FF2B5EF4-FFF2-40B4-BE49-F238E27FC236}">
                <a16:creationId xmlns:a16="http://schemas.microsoft.com/office/drawing/2014/main" id="{9612611D-D9AD-8542-BBC8-7503418A9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01" y="3100870"/>
            <a:ext cx="3909882" cy="2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SIGNAL: SARS-CoV-2 Illumina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Assembly Line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CBA8BEB1-19B2-6640-9083-80548F3570B0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jaleezyy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/covid-19-signal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74C556-DC01-1347-B11B-F62FF4DB9B0B}"/>
              </a:ext>
            </a:extLst>
          </p:cNvPr>
          <p:cNvSpPr txBox="1"/>
          <p:nvPr/>
        </p:nvSpPr>
        <p:spPr>
          <a:xfrm>
            <a:off x="0" y="6558771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Nasir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</a:t>
            </a:r>
            <a:r>
              <a:rPr lang="en-US" sz="1050" i="1" dirty="0">
                <a:solidFill>
                  <a:schemeClr val="bg1"/>
                </a:solidFill>
              </a:rPr>
              <a:t>Viruses</a:t>
            </a:r>
            <a:r>
              <a:rPr lang="en-US" sz="1050" dirty="0">
                <a:solidFill>
                  <a:schemeClr val="bg1"/>
                </a:solidFill>
              </a:rPr>
              <a:t>, 12, 895.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3A82C5-840D-0F4B-A085-82C4E4B1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2" y="964269"/>
            <a:ext cx="8079047" cy="3851532"/>
          </a:xfrm>
          <a:prstGeom prst="rect">
            <a:avLst/>
          </a:prstGeom>
        </p:spPr>
      </p:pic>
      <p:sp>
        <p:nvSpPr>
          <p:cNvPr id="14" name="Google Shape;444;p39">
            <a:extLst>
              <a:ext uri="{FF2B5EF4-FFF2-40B4-BE49-F238E27FC236}">
                <a16:creationId xmlns:a16="http://schemas.microsoft.com/office/drawing/2014/main" id="{A5798892-27E0-FA45-B50D-8A05576AEC84}"/>
              </a:ext>
            </a:extLst>
          </p:cNvPr>
          <p:cNvSpPr txBox="1"/>
          <p:nvPr/>
        </p:nvSpPr>
        <p:spPr>
          <a:xfrm>
            <a:off x="225691" y="5001747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Viral concentration (Ct value) is the most important predictor of success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ARTIC3 provides highest depth of coverage of the SARS-CoV-2 genome; but dropped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LIVERPOOL provides the most even coverage of the SARS-CoV-2 genome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Bait capture enrichment provides results on par with sequencing amplicons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Bait capture very useful for determining PCR artifacts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25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NCoV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-Tools: Quality control for SARS-CoV-2 sequencing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CBA8BEB1-19B2-6640-9083-80548F3570B0}"/>
              </a:ext>
            </a:extLst>
          </p:cNvPr>
          <p:cNvSpPr txBox="1"/>
          <p:nvPr/>
        </p:nvSpPr>
        <p:spPr>
          <a:xfrm>
            <a:off x="225691" y="441049"/>
            <a:ext cx="3242594" cy="47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jts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ncov</a:t>
            </a:r>
            <a:r>
              <a:rPr lang="en-U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-tools</a:t>
            </a:r>
            <a:endParaRPr sz="12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659;p57">
            <a:extLst>
              <a:ext uri="{FF2B5EF4-FFF2-40B4-BE49-F238E27FC236}">
                <a16:creationId xmlns:a16="http://schemas.microsoft.com/office/drawing/2014/main" id="{0C270BF2-5491-1447-A94B-CA31467772FE}"/>
              </a:ext>
            </a:extLst>
          </p:cNvPr>
          <p:cNvSpPr txBox="1"/>
          <p:nvPr/>
        </p:nvSpPr>
        <p:spPr>
          <a:xfrm>
            <a:off x="-71566" y="2870391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Jared Simpson (OICR)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F3AE0C4-1975-584F-86BF-6C1F1F68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91" y="916315"/>
            <a:ext cx="2945337" cy="1963558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4464361-BF9C-2F48-8B3D-22C8EF7CD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85" y="916315"/>
            <a:ext cx="4737939" cy="2817303"/>
          </a:xfrm>
          <a:prstGeom prst="rect">
            <a:avLst/>
          </a:prstGeom>
        </p:spPr>
      </p:pic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9A39DEBF-5526-814A-AB4A-DA24AD419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5" y="4010993"/>
            <a:ext cx="8124497" cy="16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3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-57436" y="-78225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6082013" y="-124449"/>
            <a:ext cx="3181182" cy="71600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6272" y="2258230"/>
            <a:ext cx="985843" cy="9858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198179" y="5969877"/>
            <a:ext cx="11450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DETECT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3904878" y="5969876"/>
            <a:ext cx="12391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6742677" y="5969875"/>
            <a:ext cx="182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3247650" y="1559879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3042" y="2022292"/>
            <a:ext cx="1677915" cy="167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CARD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9015" y="4167206"/>
            <a:ext cx="2485970" cy="13955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" name="Google Shape;116;p15" descr="miseq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0071" y="3455558"/>
            <a:ext cx="1556047" cy="10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202189" y="5224190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Sequencing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3247650" y="3667382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3247650" y="5570566"/>
            <a:ext cx="26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Biocuration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5058" y="161735"/>
            <a:ext cx="949806" cy="9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88986" y="1670421"/>
            <a:ext cx="1314125" cy="7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23419" y="1271902"/>
            <a:ext cx="1224162" cy="64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00759" y="2774564"/>
            <a:ext cx="1499809" cy="74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14659" y="3756656"/>
            <a:ext cx="862777" cy="83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6141076" y="5687138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Health Agency Usage 2019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5" descr="syria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5787" y="605437"/>
            <a:ext cx="2392545" cy="24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maxresdefault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01133" y="4309954"/>
            <a:ext cx="1571303" cy="8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82310" y="452635"/>
            <a:ext cx="985109" cy="98950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197755" y="214868"/>
            <a:ext cx="26486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Antimicrobial Resistance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51104" y="4720788"/>
            <a:ext cx="2178234" cy="10039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5"/>
          <p:cNvCxnSpPr/>
          <p:nvPr/>
        </p:nvCxnSpPr>
        <p:spPr>
          <a:xfrm rot="10800000" flipH="1">
            <a:off x="921209" y="6617382"/>
            <a:ext cx="7219248" cy="98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32" name="Google Shape;132;p15"/>
          <p:cNvSpPr txBox="1"/>
          <p:nvPr/>
        </p:nvSpPr>
        <p:spPr>
          <a:xfrm>
            <a:off x="1320600" y="661177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diagnostics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3389313" y="6601269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outbreaks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5570044" y="6606872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surveillance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1315344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3384057" y="6396317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5564788" y="6391410"/>
            <a:ext cx="2365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</a:t>
            </a:r>
            <a:endParaRPr/>
          </a:p>
        </p:txBody>
      </p:sp>
      <p:pic>
        <p:nvPicPr>
          <p:cNvPr id="138" name="Google Shape;138;p15" descr="hi-hamiltongeneral-8col.jp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223631" y="3618717"/>
            <a:ext cx="1554471" cy="875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5"/>
          <p:cNvCxnSpPr/>
          <p:nvPr/>
        </p:nvCxnSpPr>
        <p:spPr>
          <a:xfrm rot="10800000">
            <a:off x="400581" y="479850"/>
            <a:ext cx="22270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926958" y="121042"/>
            <a:ext cx="1290084" cy="146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dirty="0"/>
          </a:p>
        </p:txBody>
      </p:sp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9A39DEBF-5526-814A-AB4A-DA24AD41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1" y="708174"/>
            <a:ext cx="8124497" cy="1645911"/>
          </a:xfrm>
          <a:prstGeom prst="rect">
            <a:avLst/>
          </a:prstGeom>
        </p:spPr>
      </p:pic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A9096A0D-3FDF-4646-987A-52C4A5927E94}"/>
              </a:ext>
            </a:extLst>
          </p:cNvPr>
          <p:cNvSpPr txBox="1"/>
          <p:nvPr/>
        </p:nvSpPr>
        <p:spPr>
          <a:xfrm>
            <a:off x="1214116" y="2381927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Sequence 150,000 representative SARS-CoV-2 genomes from across Canada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8F709A25-0768-EE40-9324-8B3F0570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11" y="2807948"/>
            <a:ext cx="2133599" cy="1371599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61443A-3AB8-9D4C-809F-6498F30B7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210" y="2795932"/>
            <a:ext cx="2277035" cy="13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2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dirty="0"/>
          </a:p>
        </p:txBody>
      </p:sp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9A39DEBF-5526-814A-AB4A-DA24AD41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1" y="708174"/>
            <a:ext cx="8124497" cy="1645911"/>
          </a:xfrm>
          <a:prstGeom prst="rect">
            <a:avLst/>
          </a:prstGeom>
        </p:spPr>
      </p:pic>
      <p:pic>
        <p:nvPicPr>
          <p:cNvPr id="8" name="Picture 7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6A9A8506-01C3-3E43-8A3C-1F6B222F3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1" y="4497850"/>
            <a:ext cx="1274272" cy="1911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90DFC-A145-7547-B0C0-D5418797A8D6}"/>
              </a:ext>
            </a:extLst>
          </p:cNvPr>
          <p:cNvSpPr txBox="1"/>
          <p:nvPr/>
        </p:nvSpPr>
        <p:spPr>
          <a:xfrm>
            <a:off x="541775" y="6409257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73D19AC-E1A6-FB4F-8A4F-34856199A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497" y="4497850"/>
            <a:ext cx="1911407" cy="1911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6453C-790F-3845-A55D-7E367675746B}"/>
              </a:ext>
            </a:extLst>
          </p:cNvPr>
          <p:cNvSpPr txBox="1"/>
          <p:nvPr/>
        </p:nvSpPr>
        <p:spPr>
          <a:xfrm>
            <a:off x="2060226" y="6409257"/>
            <a:ext cx="1492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Hooman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Derakhshani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2" name="Google Shape;444;p39">
            <a:extLst>
              <a:ext uri="{FF2B5EF4-FFF2-40B4-BE49-F238E27FC236}">
                <a16:creationId xmlns:a16="http://schemas.microsoft.com/office/drawing/2014/main" id="{A9096A0D-3FDF-4646-987A-52C4A5927E94}"/>
              </a:ext>
            </a:extLst>
          </p:cNvPr>
          <p:cNvSpPr txBox="1"/>
          <p:nvPr/>
        </p:nvSpPr>
        <p:spPr>
          <a:xfrm>
            <a:off x="1214116" y="2381927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Sequence 150,000 representative SARS-CoV-2 genomes from across Canada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icture containing chart, text&#10;&#10;Description automatically generated">
            <a:extLst>
              <a:ext uri="{FF2B5EF4-FFF2-40B4-BE49-F238E27FC236}">
                <a16:creationId xmlns:a16="http://schemas.microsoft.com/office/drawing/2014/main" id="{8F709A25-0768-EE40-9324-8B3F05701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411" y="2807948"/>
            <a:ext cx="2133599" cy="1371599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61443A-3AB8-9D4C-809F-6498F30B7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210" y="2795932"/>
            <a:ext cx="2277035" cy="1383615"/>
          </a:xfrm>
          <a:prstGeom prst="rect">
            <a:avLst/>
          </a:prstGeom>
        </p:spPr>
      </p:pic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0C04132-D956-324E-A131-31984224B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010" y="4497850"/>
            <a:ext cx="953013" cy="12210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AC2E1D-2B8E-C143-8A69-C3938B35D05A}"/>
              </a:ext>
            </a:extLst>
          </p:cNvPr>
          <p:cNvSpPr txBox="1"/>
          <p:nvPr/>
        </p:nvSpPr>
        <p:spPr>
          <a:xfrm>
            <a:off x="4000012" y="5739224"/>
            <a:ext cx="1226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Andrew McArthur</a:t>
            </a:r>
          </a:p>
        </p:txBody>
      </p:sp>
      <p:pic>
        <p:nvPicPr>
          <p:cNvPr id="19" name="Google Shape;654;p57">
            <a:extLst>
              <a:ext uri="{FF2B5EF4-FFF2-40B4-BE49-F238E27FC236}">
                <a16:creationId xmlns:a16="http://schemas.microsoft.com/office/drawing/2014/main" id="{5642441D-B13F-4646-AD25-3D584AFC1CC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19654" y="4528755"/>
            <a:ext cx="1381152" cy="90819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55;p57">
            <a:extLst>
              <a:ext uri="{FF2B5EF4-FFF2-40B4-BE49-F238E27FC236}">
                <a16:creationId xmlns:a16="http://schemas.microsoft.com/office/drawing/2014/main" id="{C6175725-27B6-CF4B-9E7A-4C30094F9473}"/>
              </a:ext>
            </a:extLst>
          </p:cNvPr>
          <p:cNvSpPr txBox="1"/>
          <p:nvPr/>
        </p:nvSpPr>
        <p:spPr>
          <a:xfrm>
            <a:off x="4977356" y="5436949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1D26471-AB93-0D4F-9642-2520F4639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6001" y="4528755"/>
            <a:ext cx="875003" cy="1221049"/>
          </a:xfrm>
          <a:prstGeom prst="rect">
            <a:avLst/>
          </a:prstGeom>
        </p:spPr>
      </p:pic>
      <p:sp>
        <p:nvSpPr>
          <p:cNvPr id="24" name="Google Shape;655;p57">
            <a:extLst>
              <a:ext uri="{FF2B5EF4-FFF2-40B4-BE49-F238E27FC236}">
                <a16:creationId xmlns:a16="http://schemas.microsoft.com/office/drawing/2014/main" id="{F0D39735-1ED3-5E4B-BBCE-D7CAA1A6C301}"/>
              </a:ext>
            </a:extLst>
          </p:cNvPr>
          <p:cNvSpPr txBox="1"/>
          <p:nvPr/>
        </p:nvSpPr>
        <p:spPr>
          <a:xfrm>
            <a:off x="6249699" y="5758532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Ahmed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Draia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4634829A-978E-9345-8BF5-241F8E4B7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2762" y="4548063"/>
            <a:ext cx="1120621" cy="1120621"/>
          </a:xfrm>
          <a:prstGeom prst="rect">
            <a:avLst/>
          </a:prstGeom>
        </p:spPr>
      </p:pic>
      <p:sp>
        <p:nvSpPr>
          <p:cNvPr id="27" name="Google Shape;655;p57">
            <a:extLst>
              <a:ext uri="{FF2B5EF4-FFF2-40B4-BE49-F238E27FC236}">
                <a16:creationId xmlns:a16="http://schemas.microsoft.com/office/drawing/2014/main" id="{3CA028A6-23E0-B340-927E-023343CBB3A7}"/>
              </a:ext>
            </a:extLst>
          </p:cNvPr>
          <p:cNvSpPr txBox="1"/>
          <p:nvPr/>
        </p:nvSpPr>
        <p:spPr>
          <a:xfrm>
            <a:off x="7414526" y="5695616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Emily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Panousis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77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dirty="0"/>
          </a:p>
        </p:txBody>
      </p:sp>
      <p:sp>
        <p:nvSpPr>
          <p:cNvPr id="21" name="Google Shape;653;p57">
            <a:extLst>
              <a:ext uri="{FF2B5EF4-FFF2-40B4-BE49-F238E27FC236}">
                <a16:creationId xmlns:a16="http://schemas.microsoft.com/office/drawing/2014/main" id="{1D3B248E-84A2-8249-BFE2-B08201411595}"/>
              </a:ext>
            </a:extLst>
          </p:cNvPr>
          <p:cNvSpPr txBox="1"/>
          <p:nvPr/>
        </p:nvSpPr>
        <p:spPr>
          <a:xfrm>
            <a:off x="195000" y="931552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British Columbia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1A433AE1-288E-1145-B3F1-3E0132E34A87}"/>
              </a:ext>
            </a:extLst>
          </p:cNvPr>
          <p:cNvSpPr txBox="1"/>
          <p:nvPr/>
        </p:nvSpPr>
        <p:spPr>
          <a:xfrm>
            <a:off x="351197" y="1454772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Centralized public health approach – BC Centre for Disease Control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testing, sequencing, and data collection goes through one provincial agency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Ability to cross-analyze sequence and clinical information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58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6A602545-6497-984C-8AD3-C2149A7C7F52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dirty="0"/>
          </a:p>
        </p:txBody>
      </p:sp>
      <p:sp>
        <p:nvSpPr>
          <p:cNvPr id="21" name="Google Shape;653;p57">
            <a:extLst>
              <a:ext uri="{FF2B5EF4-FFF2-40B4-BE49-F238E27FC236}">
                <a16:creationId xmlns:a16="http://schemas.microsoft.com/office/drawing/2014/main" id="{1D3B248E-84A2-8249-BFE2-B08201411595}"/>
              </a:ext>
            </a:extLst>
          </p:cNvPr>
          <p:cNvSpPr txBox="1"/>
          <p:nvPr/>
        </p:nvSpPr>
        <p:spPr>
          <a:xfrm>
            <a:off x="195000" y="931552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British Columbia</a:t>
            </a:r>
            <a:endParaRPr dirty="0"/>
          </a:p>
        </p:txBody>
      </p:sp>
      <p:sp>
        <p:nvSpPr>
          <p:cNvPr id="23" name="Google Shape;444;p39">
            <a:extLst>
              <a:ext uri="{FF2B5EF4-FFF2-40B4-BE49-F238E27FC236}">
                <a16:creationId xmlns:a16="http://schemas.microsoft.com/office/drawing/2014/main" id="{1A433AE1-288E-1145-B3F1-3E0132E34A87}"/>
              </a:ext>
            </a:extLst>
          </p:cNvPr>
          <p:cNvSpPr txBox="1"/>
          <p:nvPr/>
        </p:nvSpPr>
        <p:spPr>
          <a:xfrm>
            <a:off x="351197" y="1454772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Centralized public health approach – BC Centre for Disease Control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testing, sequencing, and data collection goes through one provincial agency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Ability to cross-analyze sequence and clinical information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653;p57">
            <a:extLst>
              <a:ext uri="{FF2B5EF4-FFF2-40B4-BE49-F238E27FC236}">
                <a16:creationId xmlns:a16="http://schemas.microsoft.com/office/drawing/2014/main" id="{9B48F907-51CA-684E-B2AF-8E4E331EAD5E}"/>
              </a:ext>
            </a:extLst>
          </p:cNvPr>
          <p:cNvSpPr txBox="1"/>
          <p:nvPr/>
        </p:nvSpPr>
        <p:spPr>
          <a:xfrm>
            <a:off x="195000" y="2565143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Ontario</a:t>
            </a:r>
            <a:endParaRPr dirty="0"/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89D2B6AE-3A0D-AB47-957E-F92D3E8FF1C3}"/>
              </a:ext>
            </a:extLst>
          </p:cNvPr>
          <p:cNvSpPr txBox="1"/>
          <p:nvPr/>
        </p:nvSpPr>
        <p:spPr>
          <a:xfrm>
            <a:off x="351197" y="3088363"/>
            <a:ext cx="8079047" cy="412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Distributed surveillance model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Health Ontario (PHOL) handles ~35% of positive COVID-19 samples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65% of testing and samples handled by 2 main public hospital laboratories, 4 community laboratories, and 29 affiliated laboratories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PHOL primary focusses on outbreaks – we rely on our healthcare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centre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partners to examine community transmission of SARS-CoV-2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existing framework for sharing samples or data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PHOL requires academic partners: 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 University, Ontario Institute for Cancer Research, </a:t>
            </a:r>
            <a:r>
              <a:rPr lang="en-U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Canadore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College</a:t>
            </a:r>
          </a:p>
        </p:txBody>
      </p:sp>
    </p:spTree>
    <p:extLst>
      <p:ext uri="{BB962C8B-B14F-4D97-AF65-F5344CB8AC3E}">
        <p14:creationId xmlns:p14="http://schemas.microsoft.com/office/powerpoint/2010/main" val="35862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A1D511-BD8D-1B4C-8B79-7026B3EF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9" y="122437"/>
            <a:ext cx="4593022" cy="17499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6CD6BC-379B-164B-84D7-03C9830C59F1}"/>
              </a:ext>
            </a:extLst>
          </p:cNvPr>
          <p:cNvSpPr/>
          <p:nvPr/>
        </p:nvSpPr>
        <p:spPr>
          <a:xfrm>
            <a:off x="58328" y="2158174"/>
            <a:ext cx="9008082" cy="416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E0F1D4-6C66-D94F-80A6-86CB8E7F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8" y="2158174"/>
            <a:ext cx="8872164" cy="4029793"/>
          </a:xfrm>
          <a:prstGeom prst="rect">
            <a:avLst/>
          </a:prstGeom>
        </p:spPr>
      </p:pic>
      <p:pic>
        <p:nvPicPr>
          <p:cNvPr id="13" name="Picture 1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E70B6FD-FC1D-8F43-82D6-64BD11081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025" y="306379"/>
            <a:ext cx="875003" cy="1221049"/>
          </a:xfrm>
          <a:prstGeom prst="rect">
            <a:avLst/>
          </a:prstGeom>
        </p:spPr>
      </p:pic>
      <p:sp>
        <p:nvSpPr>
          <p:cNvPr id="14" name="Google Shape;655;p57">
            <a:extLst>
              <a:ext uri="{FF2B5EF4-FFF2-40B4-BE49-F238E27FC236}">
                <a16:creationId xmlns:a16="http://schemas.microsoft.com/office/drawing/2014/main" id="{BB46377C-44CD-AE49-AEB8-531881169A24}"/>
              </a:ext>
            </a:extLst>
          </p:cNvPr>
          <p:cNvSpPr txBox="1"/>
          <p:nvPr/>
        </p:nvSpPr>
        <p:spPr>
          <a:xfrm>
            <a:off x="5227723" y="1536156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Ahmed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Draia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A920FD61-B466-1D40-B1CF-2AB5C023A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134" y="306379"/>
            <a:ext cx="1229777" cy="1229777"/>
          </a:xfrm>
          <a:prstGeom prst="rect">
            <a:avLst/>
          </a:prstGeom>
        </p:spPr>
      </p:pic>
      <p:sp>
        <p:nvSpPr>
          <p:cNvPr id="16" name="Google Shape;655;p57">
            <a:extLst>
              <a:ext uri="{FF2B5EF4-FFF2-40B4-BE49-F238E27FC236}">
                <a16:creationId xmlns:a16="http://schemas.microsoft.com/office/drawing/2014/main" id="{55EA2443-69C1-D144-A9A9-6734CB9A41C8}"/>
              </a:ext>
            </a:extLst>
          </p:cNvPr>
          <p:cNvSpPr txBox="1"/>
          <p:nvPr/>
        </p:nvSpPr>
        <p:spPr>
          <a:xfrm>
            <a:off x="6699028" y="1527428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Emily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Panousis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2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McMaster’s Sequences</a:t>
            </a:r>
            <a:endParaRPr dirty="0"/>
          </a:p>
        </p:txBody>
      </p:sp>
      <p:sp>
        <p:nvSpPr>
          <p:cNvPr id="10" name="Google Shape;444;p39">
            <a:extLst>
              <a:ext uri="{FF2B5EF4-FFF2-40B4-BE49-F238E27FC236}">
                <a16:creationId xmlns:a16="http://schemas.microsoft.com/office/drawing/2014/main" id="{A0F8A4A1-CD7D-5C47-8000-460FC06C09E6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Sinai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Hamilton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Sunnybrook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EORLA (Ottawa)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THP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London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HSC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HSN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Halton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Unity Health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Grand River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Kingston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Lifelabs</a:t>
            </a: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Dynacare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44;p39">
            <a:extLst>
              <a:ext uri="{FF2B5EF4-FFF2-40B4-BE49-F238E27FC236}">
                <a16:creationId xmlns:a16="http://schemas.microsoft.com/office/drawing/2014/main" id="{ED92C628-208E-EA42-B443-4E9EDDEE860F}"/>
              </a:ext>
            </a:extLst>
          </p:cNvPr>
          <p:cNvSpPr txBox="1"/>
          <p:nvPr/>
        </p:nvSpPr>
        <p:spPr>
          <a:xfrm>
            <a:off x="3193009" y="1319876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~1300 First Wave + Summer genomes sequenced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4C008C4-6D72-4842-9740-09A78AFD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85" y="1736841"/>
            <a:ext cx="3652478" cy="2942735"/>
          </a:xfrm>
          <a:prstGeom prst="rect">
            <a:avLst/>
          </a:prstGeom>
        </p:spPr>
      </p:pic>
      <p:sp>
        <p:nvSpPr>
          <p:cNvPr id="18" name="Google Shape;444;p39">
            <a:extLst>
              <a:ext uri="{FF2B5EF4-FFF2-40B4-BE49-F238E27FC236}">
                <a16:creationId xmlns:a16="http://schemas.microsoft.com/office/drawing/2014/main" id="{B9397F43-2868-5740-A0CB-44D9035AC04D}"/>
              </a:ext>
            </a:extLst>
          </p:cNvPr>
          <p:cNvSpPr txBox="1"/>
          <p:nvPr/>
        </p:nvSpPr>
        <p:spPr>
          <a:xfrm>
            <a:off x="3121291" y="1795499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405	March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71	April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	May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	June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	July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61	August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44;p39">
            <a:extLst>
              <a:ext uri="{FF2B5EF4-FFF2-40B4-BE49-F238E27FC236}">
                <a16:creationId xmlns:a16="http://schemas.microsoft.com/office/drawing/2014/main" id="{2856EDEC-CAB2-CE4C-B734-3922E136BE93}"/>
              </a:ext>
            </a:extLst>
          </p:cNvPr>
          <p:cNvSpPr txBox="1"/>
          <p:nvPr/>
        </p:nvSpPr>
        <p:spPr>
          <a:xfrm>
            <a:off x="2682020" y="486162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1910s	1	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1920s	5	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1930s	19	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1940s	26	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1950s	57	*********************************************************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1960s	37	*************************************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1970s	26	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1980s	32	********************************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1990s	21	*********************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2000s	8	********</a:t>
            </a:r>
          </a:p>
          <a:p>
            <a:pPr lvl="0">
              <a:buClr>
                <a:schemeClr val="lt1"/>
              </a:buClr>
              <a:buSzPts val="2000"/>
            </a:pPr>
            <a:r>
              <a:rPr lang="en-CA" sz="1000" dirty="0">
                <a:solidFill>
                  <a:schemeClr val="lt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2010s	2	**</a:t>
            </a:r>
            <a:endParaRPr sz="1000" dirty="0">
              <a:solidFill>
                <a:schemeClr val="lt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2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EB808F-0EDD-5643-8512-45FF0AC1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49" y="648548"/>
            <a:ext cx="8579502" cy="3538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084B0C-2FDF-1B4B-A13F-BB22C40EA6AC}"/>
              </a:ext>
            </a:extLst>
          </p:cNvPr>
          <p:cNvSpPr txBox="1"/>
          <p:nvPr/>
        </p:nvSpPr>
        <p:spPr>
          <a:xfrm>
            <a:off x="195001" y="4186859"/>
            <a:ext cx="75889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Maan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2020. Genotyping SARS-CoV-2 through an interactive web application. </a:t>
            </a:r>
            <a:r>
              <a:rPr lang="en-US" sz="1050" i="1" dirty="0">
                <a:solidFill>
                  <a:schemeClr val="bg1"/>
                </a:solidFill>
              </a:rPr>
              <a:t>The Lancet Digital Health</a:t>
            </a:r>
            <a:r>
              <a:rPr lang="en-US" sz="1050" dirty="0">
                <a:solidFill>
                  <a:schemeClr val="bg1"/>
                </a:solidFill>
              </a:rPr>
              <a:t>, 2, e340–e341.</a:t>
            </a:r>
          </a:p>
        </p:txBody>
      </p:sp>
    </p:spTree>
    <p:extLst>
      <p:ext uri="{BB962C8B-B14F-4D97-AF65-F5344CB8AC3E}">
        <p14:creationId xmlns:p14="http://schemas.microsoft.com/office/powerpoint/2010/main" val="7116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5" name="Picture 4" descr="A picture containing implement, stationary, screenshot&#10;&#10;Description automatically generated">
            <a:extLst>
              <a:ext uri="{FF2B5EF4-FFF2-40B4-BE49-F238E27FC236}">
                <a16:creationId xmlns:a16="http://schemas.microsoft.com/office/drawing/2014/main" id="{439D4EFA-CB5D-2F4D-9CCA-67BCE425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5" y="838200"/>
            <a:ext cx="5638620" cy="4271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7458B-982D-0E43-825F-C1E7784AFB5B}"/>
              </a:ext>
            </a:extLst>
          </p:cNvPr>
          <p:cNvSpPr txBox="1"/>
          <p:nvPr/>
        </p:nvSpPr>
        <p:spPr>
          <a:xfrm>
            <a:off x="472907" y="5109882"/>
            <a:ext cx="1404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nextstrain.org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8827A3FE-2EC8-E74A-9C94-FBF4D141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52" y="838200"/>
            <a:ext cx="1738482" cy="1738482"/>
          </a:xfrm>
          <a:prstGeom prst="rect">
            <a:avLst/>
          </a:prstGeom>
        </p:spPr>
      </p:pic>
      <p:sp>
        <p:nvSpPr>
          <p:cNvPr id="10" name="Google Shape;693;p59">
            <a:extLst>
              <a:ext uri="{FF2B5EF4-FFF2-40B4-BE49-F238E27FC236}">
                <a16:creationId xmlns:a16="http://schemas.microsoft.com/office/drawing/2014/main" id="{746A1803-B8A7-F844-BC4E-44AFE8DB25CA}"/>
              </a:ext>
            </a:extLst>
          </p:cNvPr>
          <p:cNvSpPr txBox="1"/>
          <p:nvPr/>
        </p:nvSpPr>
        <p:spPr>
          <a:xfrm>
            <a:off x="6459552" y="2627093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595DEE3F-5BE2-8848-AFAF-A688CE2A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5" y="838200"/>
            <a:ext cx="5584533" cy="39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4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9FFFA3A-42B8-994F-BB79-EBA86E5E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" y="838200"/>
            <a:ext cx="5486400" cy="3657600"/>
          </a:xfrm>
          <a:prstGeom prst="rect">
            <a:avLst/>
          </a:prstGeom>
        </p:spPr>
      </p:pic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8827A3FE-2EC8-E74A-9C94-FBF4D1411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552" y="838200"/>
            <a:ext cx="1738482" cy="1738482"/>
          </a:xfrm>
          <a:prstGeom prst="rect">
            <a:avLst/>
          </a:prstGeom>
        </p:spPr>
      </p:pic>
      <p:sp>
        <p:nvSpPr>
          <p:cNvPr id="10" name="Google Shape;693;p59">
            <a:extLst>
              <a:ext uri="{FF2B5EF4-FFF2-40B4-BE49-F238E27FC236}">
                <a16:creationId xmlns:a16="http://schemas.microsoft.com/office/drawing/2014/main" id="{746A1803-B8A7-F844-BC4E-44AFE8DB25CA}"/>
              </a:ext>
            </a:extLst>
          </p:cNvPr>
          <p:cNvSpPr txBox="1"/>
          <p:nvPr/>
        </p:nvSpPr>
        <p:spPr>
          <a:xfrm>
            <a:off x="6459552" y="2627093"/>
            <a:ext cx="19079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Finlay Maguire (Dalhousie)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73B4AF-E86B-5044-A1AA-E6B391AE9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317" y="4138988"/>
            <a:ext cx="3639671" cy="24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 descr="genepi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171990"/>
            <a:ext cx="3463359" cy="193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184" y="1171990"/>
            <a:ext cx="3463359" cy="1933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-25510" y="3167390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Rapid Infectious Disease Analysis (IRIDA) Platform - a Canadian-led open source, end-to-end platform for public health genomics</a:t>
            </a:r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3B1E21-16A1-D547-B12F-23D7C330A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522" y="90066"/>
            <a:ext cx="3619500" cy="88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FE9B01C-CA7F-4345-80C2-FDD260BC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1" y="968187"/>
            <a:ext cx="6848447" cy="4177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2484F-732C-6843-804D-0794A31189EA}"/>
              </a:ext>
            </a:extLst>
          </p:cNvPr>
          <p:cNvSpPr txBox="1"/>
          <p:nvPr/>
        </p:nvSpPr>
        <p:spPr>
          <a:xfrm>
            <a:off x="7386328" y="2061882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10361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139C475-D161-8448-A292-C0731508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" y="699247"/>
            <a:ext cx="8638224" cy="2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9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139C475-D161-8448-A292-C0731508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" y="699247"/>
            <a:ext cx="8638224" cy="2828105"/>
          </a:xfrm>
          <a:prstGeom prst="rect">
            <a:avLst/>
          </a:prstGeom>
        </p:spPr>
      </p:pic>
      <p:pic>
        <p:nvPicPr>
          <p:cNvPr id="4" name="Picture 3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5E1E3B9D-0C81-4C43-86D5-F08763F28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" y="3771116"/>
            <a:ext cx="8638223" cy="2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Story so far…</a:t>
            </a:r>
            <a:endParaRPr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9FFFA3A-42B8-994F-BB79-EBA86E5E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" y="838200"/>
            <a:ext cx="5486400" cy="3657600"/>
          </a:xfrm>
          <a:prstGeom prst="rect">
            <a:avLst/>
          </a:prstGeom>
        </p:spPr>
      </p:pic>
      <p:sp>
        <p:nvSpPr>
          <p:cNvPr id="8" name="Google Shape;444;p39">
            <a:extLst>
              <a:ext uri="{FF2B5EF4-FFF2-40B4-BE49-F238E27FC236}">
                <a16:creationId xmlns:a16="http://schemas.microsoft.com/office/drawing/2014/main" id="{4328611A-E68A-0248-A582-D2D7D42511D6}"/>
              </a:ext>
            </a:extLst>
          </p:cNvPr>
          <p:cNvSpPr txBox="1"/>
          <p:nvPr/>
        </p:nvSpPr>
        <p:spPr>
          <a:xfrm>
            <a:off x="411140" y="4906856"/>
            <a:ext cx="8481848" cy="111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Selective pressures?						D614G</a:t>
            </a:r>
          </a:p>
          <a:p>
            <a:pPr lvl="0" algn="r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en-US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increased thermostability*</a:t>
            </a:r>
            <a:endParaRPr i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10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6DB0E73-4831-C847-85DA-1746B2BD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898650"/>
            <a:ext cx="3022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Second Wave, The Border, &amp; LTC Outbreaks</a:t>
            </a:r>
            <a:endParaRPr dirty="0"/>
          </a:p>
        </p:txBody>
      </p:sp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4337042B-C862-954C-830A-0B9E01E03923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diversity is low, every infection starts to look the same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Patterns of community transmission become hard to resolve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requires high resolution metadata: date of collection, partial postal code, travel history (within province)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69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Second Wave, The Border, &amp; LTC Outbreaks</a:t>
            </a:r>
            <a:endParaRPr dirty="0"/>
          </a:p>
        </p:txBody>
      </p:sp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4337042B-C862-954C-830A-0B9E01E03923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diversity is low, every infection starts to look the same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Patterns of community transmission become hard to resolve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requires high resolution metadata: date of collection, partial postal code, travel history (within province)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Diversity in the USA is very high since the virus is still undergoing population expansion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we open the borders, sequencing should be able to differentiate between a community outbreak and cross-border infection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84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Second Wave, The Border, &amp; LTC Outbreaks</a:t>
            </a:r>
            <a:endParaRPr dirty="0"/>
          </a:p>
        </p:txBody>
      </p:sp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4337042B-C862-954C-830A-0B9E01E03923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diversity is low, every infection starts to look the same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Patterns of community transmission become hard to resolve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requires high resolution metadata: date of collection, partial postal code, travel history (within province)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Diversity in the USA is very high since the virus is still undergoing population expansion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we open the borders, sequencing should be able to differentiate between a community outbreak and cross-border infection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Virus genome sequences in a Long-Term Care facility outbreak will be identical in consensus sequence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may look the same as the surrounding community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Analogous to Canada’s northern tuberculosis crisis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Sequencing! </a:t>
            </a:r>
          </a:p>
        </p:txBody>
      </p:sp>
      <p:pic>
        <p:nvPicPr>
          <p:cNvPr id="6" name="Picture 5" descr="A person standing in front of a snow covered mountain&#10;&#10;Description automatically generated">
            <a:extLst>
              <a:ext uri="{FF2B5EF4-FFF2-40B4-BE49-F238E27FC236}">
                <a16:creationId xmlns:a16="http://schemas.microsoft.com/office/drawing/2014/main" id="{91757CF1-71CC-FA47-8C4E-D759C6F2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328" y="4365810"/>
            <a:ext cx="2072341" cy="2072341"/>
          </a:xfrm>
          <a:prstGeom prst="rect">
            <a:avLst/>
          </a:prstGeom>
        </p:spPr>
      </p:pic>
      <p:sp>
        <p:nvSpPr>
          <p:cNvPr id="8" name="Google Shape;693;p59">
            <a:extLst>
              <a:ext uri="{FF2B5EF4-FFF2-40B4-BE49-F238E27FC236}">
                <a16:creationId xmlns:a16="http://schemas.microsoft.com/office/drawing/2014/main" id="{46C2CC24-1E37-8342-A68F-9D64A685420E}"/>
              </a:ext>
            </a:extLst>
          </p:cNvPr>
          <p:cNvSpPr txBox="1"/>
          <p:nvPr/>
        </p:nvSpPr>
        <p:spPr>
          <a:xfrm>
            <a:off x="6549199" y="6438151"/>
            <a:ext cx="2711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Robyn Lee</a:t>
            </a:r>
          </a:p>
          <a:p>
            <a:pPr lvl="0"/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(Nunavik Regional Board of Health)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DB22F6C-F7DB-0446-831C-A80855E9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878" y="5219489"/>
            <a:ext cx="1633997" cy="9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dirty="0"/>
          </a:p>
        </p:txBody>
      </p:sp>
      <p:sp>
        <p:nvSpPr>
          <p:cNvPr id="5" name="Google Shape;444;p39">
            <a:extLst>
              <a:ext uri="{FF2B5EF4-FFF2-40B4-BE49-F238E27FC236}">
                <a16:creationId xmlns:a16="http://schemas.microsoft.com/office/drawing/2014/main" id="{4337042B-C862-954C-830A-0B9E01E03923}"/>
              </a:ext>
            </a:extLst>
          </p:cNvPr>
          <p:cNvSpPr txBox="1"/>
          <p:nvPr/>
        </p:nvSpPr>
        <p:spPr>
          <a:xfrm>
            <a:off x="288444" y="791383"/>
            <a:ext cx="8079047" cy="5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McArthur Lab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Jalees Nasir, Amos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Raphenya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Emily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Panousis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Ahmed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Draia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my very patient lab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McMaster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Mike Surette,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Hooman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Derakhshani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Arinjay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Banerjee, Farncombe Sequencing Team, MILO, CSU,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HiREB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Gina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Mannen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Gerry Wright, Karen Mossman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ONCoV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ONS2, Sunnybrook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Jared Simpson, Samira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Mubareka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Rob Kozak, Robyn Lee, Ramzi Fattouh, Hamza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Mbareche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Kyuganya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Nirmalarajah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Patryk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Aftanas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 and so many more…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CanCOGeN</a:t>
            </a: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Gary Van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Domselaar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Natalie Knox, and the many working groups (QC &amp; BC especially!)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lt1"/>
              </a:buClr>
              <a:buSzPts val="2000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‘Hackers’ 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Finlay Maguire, Kendrick Smith,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Hassaan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Maan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Bo Wang,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DNAStack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3;p57">
            <a:extLst>
              <a:ext uri="{FF2B5EF4-FFF2-40B4-BE49-F238E27FC236}">
                <a16:creationId xmlns:a16="http://schemas.microsoft.com/office/drawing/2014/main" id="{6FCF15D8-4E4F-A241-AC01-D5524D1617E9}"/>
              </a:ext>
            </a:extLst>
          </p:cNvPr>
          <p:cNvSpPr txBox="1"/>
          <p:nvPr/>
        </p:nvSpPr>
        <p:spPr>
          <a:xfrm>
            <a:off x="195001" y="33245"/>
            <a:ext cx="86979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0EAA038-7B54-FF47-8313-433C0DE87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57" y="880382"/>
            <a:ext cx="1686486" cy="1686486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B6E3C2E-E939-C047-8980-7144CEA3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461" y="1163397"/>
            <a:ext cx="2226423" cy="117066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4FED118-D452-0040-A6B2-F49B67A1C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42" y="1163397"/>
            <a:ext cx="2793253" cy="1120457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5C08E09-68B4-4943-B8D2-CE0589C4E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26" y="2861095"/>
            <a:ext cx="2387838" cy="1320427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8A98EC14-FBA8-FC49-A367-D9956E9DA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036" y="3498096"/>
            <a:ext cx="2677832" cy="191995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7975C12-403E-8540-A0D8-DADB3DE16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0163" y="3797860"/>
            <a:ext cx="2277035" cy="1383615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81C08BB-5DA0-654D-BF9F-FD5CE06384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93" y="4446442"/>
            <a:ext cx="1943218" cy="194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 descr="genepi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171990"/>
            <a:ext cx="3463359" cy="193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184" y="1171990"/>
            <a:ext cx="3463359" cy="1933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-25510" y="3167390"/>
            <a:ext cx="88546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Rapid Infectious Disease Analysis (IRIDA) Platform - a Canadian-led open source, end-to-end platform for public health genomics</a:t>
            </a:r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3B1E21-16A1-D547-B12F-23D7C330A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522" y="90066"/>
            <a:ext cx="3619500" cy="889000"/>
          </a:xfrm>
          <a:prstGeom prst="rect">
            <a:avLst/>
          </a:prstGeom>
        </p:spPr>
      </p:pic>
      <p:pic>
        <p:nvPicPr>
          <p:cNvPr id="14" name="Picture 13" descr="zoom.jpg">
            <a:extLst>
              <a:ext uri="{FF2B5EF4-FFF2-40B4-BE49-F238E27FC236}">
                <a16:creationId xmlns:a16="http://schemas.microsoft.com/office/drawing/2014/main" id="{9DEAADF7-A9AE-5140-9E0B-1E76BFF861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9" y="3641439"/>
            <a:ext cx="3542054" cy="2331852"/>
          </a:xfrm>
          <a:prstGeom prst="rect">
            <a:avLst/>
          </a:prstGeom>
        </p:spPr>
      </p:pic>
      <p:pic>
        <p:nvPicPr>
          <p:cNvPr id="15" name="Picture 14" descr="cover_nature.jpg">
            <a:extLst>
              <a:ext uri="{FF2B5EF4-FFF2-40B4-BE49-F238E27FC236}">
                <a16:creationId xmlns:a16="http://schemas.microsoft.com/office/drawing/2014/main" id="{C9F5E70E-5B84-6F4F-B7FF-6AEFB5A048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1" y="5440784"/>
            <a:ext cx="1053294" cy="1327150"/>
          </a:xfrm>
          <a:prstGeom prst="rect">
            <a:avLst/>
          </a:prstGeom>
        </p:spPr>
      </p:pic>
      <p:pic>
        <p:nvPicPr>
          <p:cNvPr id="16" name="Picture 15" descr="BDlead460.jpg">
            <a:extLst>
              <a:ext uri="{FF2B5EF4-FFF2-40B4-BE49-F238E27FC236}">
                <a16:creationId xmlns:a16="http://schemas.microsoft.com/office/drawing/2014/main" id="{E15FDBC0-620F-A543-8BFC-498A05DC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93" y="5833385"/>
            <a:ext cx="1294857" cy="934549"/>
          </a:xfrm>
          <a:prstGeom prst="rect">
            <a:avLst/>
          </a:prstGeom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1ECCED-5839-DB4E-9043-DA120FD11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272" y="3641439"/>
            <a:ext cx="986551" cy="148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8C2F2-7CC1-C14F-8CA6-8326FAED9EA7}"/>
              </a:ext>
            </a:extLst>
          </p:cNvPr>
          <p:cNvSpPr txBox="1"/>
          <p:nvPr/>
        </p:nvSpPr>
        <p:spPr>
          <a:xfrm>
            <a:off x="4299313" y="5117430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Hendrick </a:t>
            </a:r>
            <a:r>
              <a:rPr lang="en-US" sz="1050" dirty="0" err="1">
                <a:solidFill>
                  <a:schemeClr val="bg1"/>
                </a:solidFill>
              </a:rPr>
              <a:t>Poinar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1ECCED-5839-DB4E-9043-DA120FD1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65" y="682933"/>
            <a:ext cx="986551" cy="148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8C2F2-7CC1-C14F-8CA6-8326FAED9EA7}"/>
              </a:ext>
            </a:extLst>
          </p:cNvPr>
          <p:cNvSpPr txBox="1"/>
          <p:nvPr/>
        </p:nvSpPr>
        <p:spPr>
          <a:xfrm>
            <a:off x="126706" y="21589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Hendrick </a:t>
            </a:r>
            <a:r>
              <a:rPr lang="en-US" sz="1050" dirty="0" err="1">
                <a:solidFill>
                  <a:schemeClr val="bg1"/>
                </a:solidFill>
              </a:rPr>
              <a:t>Poinar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1" name="Google Shape;654;p57">
            <a:extLst>
              <a:ext uri="{FF2B5EF4-FFF2-40B4-BE49-F238E27FC236}">
                <a16:creationId xmlns:a16="http://schemas.microsoft.com/office/drawing/2014/main" id="{EC5E6DFA-4DA0-3744-B1AD-AB9B81057E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9113" y="737006"/>
            <a:ext cx="1609225" cy="111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55;p57">
            <a:extLst>
              <a:ext uri="{FF2B5EF4-FFF2-40B4-BE49-F238E27FC236}">
                <a16:creationId xmlns:a16="http://schemas.microsoft.com/office/drawing/2014/main" id="{B733B067-B63C-0240-8D04-0E2F81993C9A}"/>
              </a:ext>
            </a:extLst>
          </p:cNvPr>
          <p:cNvSpPr txBox="1"/>
          <p:nvPr/>
        </p:nvSpPr>
        <p:spPr>
          <a:xfrm>
            <a:off x="5635955" y="1963503"/>
            <a:ext cx="21578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Amos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Raphenya</a:t>
            </a:r>
            <a:endParaRPr lang="en-US" sz="105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Lead CARD Developer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656;p57">
            <a:extLst>
              <a:ext uri="{FF2B5EF4-FFF2-40B4-BE49-F238E27FC236}">
                <a16:creationId xmlns:a16="http://schemas.microsoft.com/office/drawing/2014/main" id="{C21EEEFE-1904-B84B-8256-01C8B23651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3934" y="737006"/>
            <a:ext cx="1034773" cy="118304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57;p57">
            <a:extLst>
              <a:ext uri="{FF2B5EF4-FFF2-40B4-BE49-F238E27FC236}">
                <a16:creationId xmlns:a16="http://schemas.microsoft.com/office/drawing/2014/main" id="{3D7F6614-BA22-FF4E-8E56-9AA7C6D26984}"/>
              </a:ext>
            </a:extLst>
          </p:cNvPr>
          <p:cNvSpPr txBox="1"/>
          <p:nvPr/>
        </p:nvSpPr>
        <p:spPr>
          <a:xfrm>
            <a:off x="7482030" y="1963503"/>
            <a:ext cx="18585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Brian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Alcock</a:t>
            </a:r>
            <a:endParaRPr lang="en-US" sz="105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Lead CARD Curator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oogle Shape;658;p57">
            <a:extLst>
              <a:ext uri="{FF2B5EF4-FFF2-40B4-BE49-F238E27FC236}">
                <a16:creationId xmlns:a16="http://schemas.microsoft.com/office/drawing/2014/main" id="{7C88D1F4-B4E0-6346-89A5-4C942B4BF05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1337" y="597856"/>
            <a:ext cx="1507754" cy="1507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659;p57">
            <a:extLst>
              <a:ext uri="{FF2B5EF4-FFF2-40B4-BE49-F238E27FC236}">
                <a16:creationId xmlns:a16="http://schemas.microsoft.com/office/drawing/2014/main" id="{58FB5947-CB1C-734C-A3B7-34713B4F0A85}"/>
              </a:ext>
            </a:extLst>
          </p:cNvPr>
          <p:cNvSpPr txBox="1"/>
          <p:nvPr/>
        </p:nvSpPr>
        <p:spPr>
          <a:xfrm>
            <a:off x="3802688" y="1977285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Allison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Guitor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Ph.D. student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(Wright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5CA9659-4C28-3842-AF69-45401E2DC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371" y="682933"/>
            <a:ext cx="1426381" cy="14263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5214FA-32EE-8348-9079-967A128EFF78}"/>
              </a:ext>
            </a:extLst>
          </p:cNvPr>
          <p:cNvSpPr txBox="1"/>
          <p:nvPr/>
        </p:nvSpPr>
        <p:spPr>
          <a:xfrm>
            <a:off x="1593629" y="2165455"/>
            <a:ext cx="9476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Gerry Wright</a:t>
            </a:r>
          </a:p>
        </p:txBody>
      </p:sp>
      <p:pic>
        <p:nvPicPr>
          <p:cNvPr id="8" name="Picture 7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055035B8-05D3-0B4D-9E7D-6C04F6990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907" y="682934"/>
            <a:ext cx="948451" cy="14226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5BD944-6A45-7F42-9D81-C75A24783F64}"/>
              </a:ext>
            </a:extLst>
          </p:cNvPr>
          <p:cNvSpPr txBox="1"/>
          <p:nvPr/>
        </p:nvSpPr>
        <p:spPr>
          <a:xfrm>
            <a:off x="2971907" y="2158924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Mike Surette</a:t>
            </a:r>
          </a:p>
        </p:txBody>
      </p:sp>
      <p:sp>
        <p:nvSpPr>
          <p:cNvPr id="23" name="Google Shape;653;p57">
            <a:extLst>
              <a:ext uri="{FF2B5EF4-FFF2-40B4-BE49-F238E27FC236}">
                <a16:creationId xmlns:a16="http://schemas.microsoft.com/office/drawing/2014/main" id="{76905D17-43D7-D140-898F-64F192F0F46A}"/>
              </a:ext>
            </a:extLst>
          </p:cNvPr>
          <p:cNvSpPr txBox="1"/>
          <p:nvPr/>
        </p:nvSpPr>
        <p:spPr>
          <a:xfrm>
            <a:off x="195002" y="33245"/>
            <a:ext cx="28406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 Bait Capture</a:t>
            </a:r>
            <a:endParaRPr dirty="0"/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EE2E7C-1E51-9A4F-A8FE-0F4C556D9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066" y="2646614"/>
            <a:ext cx="6643868" cy="35868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39DC0A-C9BB-C944-A15F-3BF11FD30524}"/>
              </a:ext>
            </a:extLst>
          </p:cNvPr>
          <p:cNvSpPr txBox="1"/>
          <p:nvPr/>
        </p:nvSpPr>
        <p:spPr>
          <a:xfrm>
            <a:off x="0" y="6558771"/>
            <a:ext cx="4729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Guitor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i="1" dirty="0">
                <a:solidFill>
                  <a:schemeClr val="bg1"/>
                </a:solidFill>
              </a:rPr>
              <a:t>et al</a:t>
            </a:r>
            <a:r>
              <a:rPr lang="en-US" sz="1050" dirty="0">
                <a:solidFill>
                  <a:schemeClr val="bg1"/>
                </a:solidFill>
              </a:rPr>
              <a:t>. 2019. </a:t>
            </a:r>
            <a:r>
              <a:rPr lang="en-US" sz="1050" i="1" dirty="0">
                <a:solidFill>
                  <a:schemeClr val="bg1"/>
                </a:solidFill>
              </a:rPr>
              <a:t>Antimicrobial Agents and Chemotherapy</a:t>
            </a:r>
            <a:r>
              <a:rPr lang="en-US" sz="1050" dirty="0">
                <a:solidFill>
                  <a:schemeClr val="bg1"/>
                </a:solidFill>
              </a:rPr>
              <a:t>, 64, e01324-19.</a:t>
            </a:r>
          </a:p>
        </p:txBody>
      </p:sp>
    </p:spTree>
    <p:extLst>
      <p:ext uri="{BB962C8B-B14F-4D97-AF65-F5344CB8AC3E}">
        <p14:creationId xmlns:p14="http://schemas.microsoft.com/office/powerpoint/2010/main" val="36908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1ECCED-5839-DB4E-9043-DA120FD1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682933"/>
            <a:ext cx="986551" cy="148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8C2F2-7CC1-C14F-8CA6-8326FAED9EA7}"/>
              </a:ext>
            </a:extLst>
          </p:cNvPr>
          <p:cNvSpPr txBox="1"/>
          <p:nvPr/>
        </p:nvSpPr>
        <p:spPr>
          <a:xfrm>
            <a:off x="195002" y="21589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Hendrick </a:t>
            </a:r>
            <a:r>
              <a:rPr lang="en-US" sz="1050" dirty="0" err="1">
                <a:solidFill>
                  <a:schemeClr val="bg1"/>
                </a:solidFill>
              </a:rPr>
              <a:t>Poinar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3" name="Google Shape;653;p57">
            <a:extLst>
              <a:ext uri="{FF2B5EF4-FFF2-40B4-BE49-F238E27FC236}">
                <a16:creationId xmlns:a16="http://schemas.microsoft.com/office/drawing/2014/main" id="{76905D17-43D7-D140-898F-64F192F0F46A}"/>
              </a:ext>
            </a:extLst>
          </p:cNvPr>
          <p:cNvSpPr txBox="1"/>
          <p:nvPr/>
        </p:nvSpPr>
        <p:spPr>
          <a:xfrm>
            <a:off x="195002" y="33245"/>
            <a:ext cx="55856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2019 – Viral Bait Capture</a:t>
            </a:r>
            <a:endParaRPr dirty="0"/>
          </a:p>
        </p:txBody>
      </p:sp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8A16B15-B4E6-0A4A-8631-5808BE30E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276" y="682933"/>
            <a:ext cx="1460938" cy="1420577"/>
          </a:xfrm>
          <a:prstGeom prst="rect">
            <a:avLst/>
          </a:prstGeom>
        </p:spPr>
      </p:pic>
      <p:sp>
        <p:nvSpPr>
          <p:cNvPr id="21" name="Google Shape;659;p57">
            <a:extLst>
              <a:ext uri="{FF2B5EF4-FFF2-40B4-BE49-F238E27FC236}">
                <a16:creationId xmlns:a16="http://schemas.microsoft.com/office/drawing/2014/main" id="{CCC4F9BA-4121-8143-880A-6219AE989F11}"/>
              </a:ext>
            </a:extLst>
          </p:cNvPr>
          <p:cNvSpPr txBox="1"/>
          <p:nvPr/>
        </p:nvSpPr>
        <p:spPr>
          <a:xfrm>
            <a:off x="1261512" y="2165455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 (McArthur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851FB4C3-2C27-684F-86DC-EEB95F4307CA}"/>
              </a:ext>
            </a:extLst>
          </p:cNvPr>
          <p:cNvSpPr txBox="1"/>
          <p:nvPr/>
        </p:nvSpPr>
        <p:spPr>
          <a:xfrm>
            <a:off x="3341979" y="682934"/>
            <a:ext cx="5585688" cy="18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million available virus genome sequences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design methods would result in over 85,000,000 hybridization baits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42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1ECCED-5839-DB4E-9043-DA120FD1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682933"/>
            <a:ext cx="986551" cy="148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8C2F2-7CC1-C14F-8CA6-8326FAED9EA7}"/>
              </a:ext>
            </a:extLst>
          </p:cNvPr>
          <p:cNvSpPr txBox="1"/>
          <p:nvPr/>
        </p:nvSpPr>
        <p:spPr>
          <a:xfrm>
            <a:off x="195002" y="21589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Hendrick </a:t>
            </a:r>
            <a:r>
              <a:rPr lang="en-US" sz="1050" dirty="0" err="1">
                <a:solidFill>
                  <a:schemeClr val="bg1"/>
                </a:solidFill>
              </a:rPr>
              <a:t>Poinar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3" name="Google Shape;653;p57">
            <a:extLst>
              <a:ext uri="{FF2B5EF4-FFF2-40B4-BE49-F238E27FC236}">
                <a16:creationId xmlns:a16="http://schemas.microsoft.com/office/drawing/2014/main" id="{76905D17-43D7-D140-898F-64F192F0F46A}"/>
              </a:ext>
            </a:extLst>
          </p:cNvPr>
          <p:cNvSpPr txBox="1"/>
          <p:nvPr/>
        </p:nvSpPr>
        <p:spPr>
          <a:xfrm>
            <a:off x="195002" y="33245"/>
            <a:ext cx="55856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2019 – Viral Bait Capture</a:t>
            </a:r>
            <a:endParaRPr dirty="0"/>
          </a:p>
        </p:txBody>
      </p:sp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8A16B15-B4E6-0A4A-8631-5808BE30E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276" y="682933"/>
            <a:ext cx="1460938" cy="1420577"/>
          </a:xfrm>
          <a:prstGeom prst="rect">
            <a:avLst/>
          </a:prstGeom>
        </p:spPr>
      </p:pic>
      <p:sp>
        <p:nvSpPr>
          <p:cNvPr id="21" name="Google Shape;659;p57">
            <a:extLst>
              <a:ext uri="{FF2B5EF4-FFF2-40B4-BE49-F238E27FC236}">
                <a16:creationId xmlns:a16="http://schemas.microsoft.com/office/drawing/2014/main" id="{CCC4F9BA-4121-8143-880A-6219AE989F11}"/>
              </a:ext>
            </a:extLst>
          </p:cNvPr>
          <p:cNvSpPr txBox="1"/>
          <p:nvPr/>
        </p:nvSpPr>
        <p:spPr>
          <a:xfrm>
            <a:off x="1261512" y="2165455"/>
            <a:ext cx="2157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Jalees Nasir, PhD Student (McArthur Lab)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444;p39">
            <a:extLst>
              <a:ext uri="{FF2B5EF4-FFF2-40B4-BE49-F238E27FC236}">
                <a16:creationId xmlns:a16="http://schemas.microsoft.com/office/drawing/2014/main" id="{851FB4C3-2C27-684F-86DC-EEB95F4307CA}"/>
              </a:ext>
            </a:extLst>
          </p:cNvPr>
          <p:cNvSpPr txBox="1"/>
          <p:nvPr/>
        </p:nvSpPr>
        <p:spPr>
          <a:xfrm>
            <a:off x="3341979" y="682934"/>
            <a:ext cx="5585688" cy="18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million available virus genome sequences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design methods would result in over 85,000,000 hybridization baits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037FF47C-7D0E-6749-8AA3-D8253115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61" y="2764252"/>
            <a:ext cx="5272070" cy="2759050"/>
          </a:xfrm>
          <a:prstGeom prst="rect">
            <a:avLst/>
          </a:prstGeom>
        </p:spPr>
      </p:pic>
      <p:sp>
        <p:nvSpPr>
          <p:cNvPr id="27" name="Google Shape;659;p57">
            <a:extLst>
              <a:ext uri="{FF2B5EF4-FFF2-40B4-BE49-F238E27FC236}">
                <a16:creationId xmlns:a16="http://schemas.microsoft.com/office/drawing/2014/main" id="{0B7B24ED-CDA8-0247-AFB5-A0187830C413}"/>
              </a:ext>
            </a:extLst>
          </p:cNvPr>
          <p:cNvSpPr txBox="1"/>
          <p:nvPr/>
        </p:nvSpPr>
        <p:spPr>
          <a:xfrm>
            <a:off x="-294288" y="5568100"/>
            <a:ext cx="41831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Robert Kozak, Samira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Mubareka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</a:t>
            </a:r>
            <a:r>
              <a:rPr lang="en-US" sz="1050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Arinjay</a:t>
            </a:r>
            <a:r>
              <a:rPr lang="en-US" sz="105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Banerjee</a:t>
            </a: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444;p39">
            <a:extLst>
              <a:ext uri="{FF2B5EF4-FFF2-40B4-BE49-F238E27FC236}">
                <a16:creationId xmlns:a16="http://schemas.microsoft.com/office/drawing/2014/main" id="{4DB7372E-12D3-0540-9D50-56D038B98AF1}"/>
              </a:ext>
            </a:extLst>
          </p:cNvPr>
          <p:cNvSpPr txBox="1"/>
          <p:nvPr/>
        </p:nvSpPr>
        <p:spPr>
          <a:xfrm>
            <a:off x="5780690" y="2827345"/>
            <a:ext cx="3088349" cy="34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Syndromic bait sets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 on respiratory viruses first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 are lacking diagnostic tools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seasonal and other coronaviruses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51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2621</Words>
  <Application>Microsoft Macintosh PowerPoint</Application>
  <PresentationFormat>On-screen Show (4:3)</PresentationFormat>
  <Paragraphs>461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McArthur, Andrew</cp:lastModifiedBy>
  <cp:revision>83</cp:revision>
  <dcterms:modified xsi:type="dcterms:W3CDTF">2023-09-04T14:37:19Z</dcterms:modified>
</cp:coreProperties>
</file>